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6" r:id="rId2"/>
    <p:sldId id="279" r:id="rId3"/>
    <p:sldId id="268" r:id="rId4"/>
    <p:sldId id="273" r:id="rId5"/>
    <p:sldId id="274" r:id="rId6"/>
    <p:sldId id="277" r:id="rId7"/>
    <p:sldId id="275" r:id="rId8"/>
    <p:sldId id="276" r:id="rId9"/>
    <p:sldId id="281" r:id="rId10"/>
    <p:sldId id="282" r:id="rId11"/>
    <p:sldId id="283" r:id="rId12"/>
    <p:sldId id="278" r:id="rId13"/>
    <p:sldId id="284" r:id="rId14"/>
    <p:sldId id="285" r:id="rId15"/>
    <p:sldId id="286" r:id="rId16"/>
    <p:sldId id="287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36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7C4C36-10DC-45DC-AA4D-5C6CB2CCAE79}" type="doc">
      <dgm:prSet loTypeId="urn:microsoft.com/office/officeart/2005/8/layout/radial4" loCatId="relationship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en-US"/>
        </a:p>
      </dgm:t>
    </dgm:pt>
    <dgm:pt modelId="{D09A6F41-87A6-4E78-A07E-CFA6622C7E97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2800" dirty="0" smtClean="0">
              <a:solidFill>
                <a:schemeClr val="bg1"/>
              </a:solidFill>
              <a:latin typeface="Arial Black" pitchFamily="34" charset="0"/>
            </a:rPr>
            <a:t>Growing Spirit of Equality</a:t>
          </a:r>
          <a:endParaRPr lang="en-US" sz="2800" dirty="0">
            <a:solidFill>
              <a:schemeClr val="bg1"/>
            </a:solidFill>
            <a:latin typeface="Arial Black" pitchFamily="34" charset="0"/>
          </a:endParaRPr>
        </a:p>
      </dgm:t>
    </dgm:pt>
    <dgm:pt modelId="{A93C0242-35C8-4C0E-811A-89CD8108744D}" type="parTrans" cxnId="{6DF28DE6-1377-4633-81CA-FDE9AD343188}">
      <dgm:prSet/>
      <dgm:spPr/>
      <dgm:t>
        <a:bodyPr/>
        <a:lstStyle/>
        <a:p>
          <a:endParaRPr lang="en-US"/>
        </a:p>
      </dgm:t>
    </dgm:pt>
    <dgm:pt modelId="{BC09227C-58E0-4B97-9086-449C59924DF1}" type="sibTrans" cxnId="{6DF28DE6-1377-4633-81CA-FDE9AD343188}">
      <dgm:prSet/>
      <dgm:spPr/>
      <dgm:t>
        <a:bodyPr/>
        <a:lstStyle/>
        <a:p>
          <a:endParaRPr lang="en-US"/>
        </a:p>
      </dgm:t>
    </dgm:pt>
    <dgm:pt modelId="{4B2AFFB8-01AF-4CB3-9331-8860D18FB1A2}">
      <dgm:prSet phldrT="[Text]" custT="1"/>
      <dgm:spPr>
        <a:solidFill>
          <a:schemeClr val="accent2"/>
        </a:solidFill>
      </dgm:spPr>
      <dgm:t>
        <a:bodyPr/>
        <a:lstStyle/>
        <a:p>
          <a:pPr algn="l"/>
          <a:r>
            <a:rPr lang="en-US" sz="1600" dirty="0" smtClean="0">
              <a:solidFill>
                <a:schemeClr val="bg1"/>
              </a:solidFill>
              <a:latin typeface="Arial Black" pitchFamily="34" charset="0"/>
            </a:rPr>
            <a:t>- The spoils system lets ordinary citizens participate in government</a:t>
          </a:r>
        </a:p>
        <a:p>
          <a:pPr algn="l"/>
          <a:r>
            <a:rPr lang="en-US" sz="1600" dirty="0" smtClean="0">
              <a:solidFill>
                <a:schemeClr val="bg1"/>
              </a:solidFill>
              <a:latin typeface="Arial Black" pitchFamily="34" charset="0"/>
            </a:rPr>
            <a:t>- Ideas about social classes change.</a:t>
          </a:r>
          <a:endParaRPr lang="en-US" sz="1600" dirty="0">
            <a:solidFill>
              <a:schemeClr val="bg1"/>
            </a:solidFill>
            <a:latin typeface="Arial Black" pitchFamily="34" charset="0"/>
          </a:endParaRPr>
        </a:p>
      </dgm:t>
    </dgm:pt>
    <dgm:pt modelId="{2D378686-5367-46B3-80FE-98427F1A6702}" type="parTrans" cxnId="{EA2ECB62-52B9-49DF-8D83-9A129AD6171B}">
      <dgm:prSet/>
      <dgm:spPr/>
      <dgm:t>
        <a:bodyPr/>
        <a:lstStyle/>
        <a:p>
          <a:endParaRPr lang="en-US"/>
        </a:p>
      </dgm:t>
    </dgm:pt>
    <dgm:pt modelId="{7E29E028-0DBC-47DD-9CD2-1D9E6AD64104}" type="sibTrans" cxnId="{EA2ECB62-52B9-49DF-8D83-9A129AD6171B}">
      <dgm:prSet/>
      <dgm:spPr/>
      <dgm:t>
        <a:bodyPr/>
        <a:lstStyle/>
        <a:p>
          <a:endParaRPr lang="en-US"/>
        </a:p>
      </dgm:t>
    </dgm:pt>
    <dgm:pt modelId="{36216B89-EE6F-4918-AC13-EDDAB39517BB}">
      <dgm:prSet phldrT="[Text]" custT="1"/>
      <dgm:spPr>
        <a:solidFill>
          <a:schemeClr val="accent2"/>
        </a:solidFill>
      </dgm:spPr>
      <dgm:t>
        <a:bodyPr/>
        <a:lstStyle/>
        <a:p>
          <a:pPr algn="l"/>
          <a:r>
            <a:rPr lang="en-US" sz="1600" dirty="0" smtClean="0">
              <a:solidFill>
                <a:schemeClr val="bg1"/>
              </a:solidFill>
              <a:latin typeface="Arial Black" pitchFamily="34" charset="0"/>
            </a:rPr>
            <a:t>- More white men eligible to vote.</a:t>
          </a:r>
        </a:p>
        <a:p>
          <a:pPr algn="l"/>
          <a:r>
            <a:rPr lang="en-US" sz="1600" dirty="0" smtClean="0">
              <a:solidFill>
                <a:schemeClr val="bg1"/>
              </a:solidFill>
              <a:latin typeface="Arial Black" pitchFamily="34" charset="0"/>
            </a:rPr>
            <a:t>- Property qualifications for voters end.</a:t>
          </a:r>
        </a:p>
        <a:p>
          <a:pPr algn="l"/>
          <a:r>
            <a:rPr lang="en-US" sz="1600" dirty="0" smtClean="0">
              <a:solidFill>
                <a:schemeClr val="bg1"/>
              </a:solidFill>
              <a:latin typeface="Arial Black" pitchFamily="34" charset="0"/>
            </a:rPr>
            <a:t>- Voter turnout is 80% in 1840.</a:t>
          </a:r>
          <a:endParaRPr lang="en-US" sz="1600" dirty="0">
            <a:solidFill>
              <a:schemeClr val="bg1"/>
            </a:solidFill>
            <a:latin typeface="Arial Black" pitchFamily="34" charset="0"/>
          </a:endParaRPr>
        </a:p>
      </dgm:t>
    </dgm:pt>
    <dgm:pt modelId="{DAF35360-4674-4F71-83EC-0261855FF564}" type="parTrans" cxnId="{1B870DE4-3815-40CB-AF70-C5AAC44490D6}">
      <dgm:prSet/>
      <dgm:spPr/>
      <dgm:t>
        <a:bodyPr/>
        <a:lstStyle/>
        <a:p>
          <a:endParaRPr lang="en-US"/>
        </a:p>
      </dgm:t>
    </dgm:pt>
    <dgm:pt modelId="{A3067BED-96DF-4BA7-8132-FB3CC6ED6E82}" type="sibTrans" cxnId="{1B870DE4-3815-40CB-AF70-C5AAC44490D6}">
      <dgm:prSet/>
      <dgm:spPr/>
      <dgm:t>
        <a:bodyPr/>
        <a:lstStyle/>
        <a:p>
          <a:endParaRPr lang="en-US"/>
        </a:p>
      </dgm:t>
    </dgm:pt>
    <dgm:pt modelId="{1F51568E-8664-4DEE-B634-1D44A8FEC945}">
      <dgm:prSet phldrT="[Text]" custT="1"/>
      <dgm:spPr>
        <a:solidFill>
          <a:schemeClr val="accent2"/>
        </a:solidFill>
      </dgm:spPr>
      <dgm:t>
        <a:bodyPr/>
        <a:lstStyle/>
        <a:p>
          <a:pPr algn="l"/>
          <a:r>
            <a:rPr lang="en-US" sz="1600" dirty="0" smtClean="0">
              <a:solidFill>
                <a:schemeClr val="bg1"/>
              </a:solidFill>
              <a:latin typeface="Arial Black" pitchFamily="34" charset="0"/>
            </a:rPr>
            <a:t>- The caucus system ends.</a:t>
          </a:r>
        </a:p>
        <a:p>
          <a:pPr algn="l"/>
          <a:r>
            <a:rPr lang="en-US" sz="1600" dirty="0" smtClean="0">
              <a:solidFill>
                <a:schemeClr val="bg1"/>
              </a:solidFill>
              <a:latin typeface="Arial Black" pitchFamily="34" charset="0"/>
            </a:rPr>
            <a:t>- Nominating conventions are held to choose presidential candidates.</a:t>
          </a:r>
          <a:endParaRPr lang="en-US" sz="1600" dirty="0">
            <a:solidFill>
              <a:schemeClr val="bg1"/>
            </a:solidFill>
            <a:latin typeface="Arial Black" pitchFamily="34" charset="0"/>
          </a:endParaRPr>
        </a:p>
      </dgm:t>
    </dgm:pt>
    <dgm:pt modelId="{8DCD9518-D355-47F3-9047-2DC91B621775}" type="parTrans" cxnId="{A261D506-915A-4AE7-AB9A-455387563C14}">
      <dgm:prSet/>
      <dgm:spPr/>
      <dgm:t>
        <a:bodyPr/>
        <a:lstStyle/>
        <a:p>
          <a:endParaRPr lang="en-US"/>
        </a:p>
      </dgm:t>
    </dgm:pt>
    <dgm:pt modelId="{C890986C-8DDE-423F-96C5-03BA635FFC53}" type="sibTrans" cxnId="{A261D506-915A-4AE7-AB9A-455387563C14}">
      <dgm:prSet/>
      <dgm:spPr/>
      <dgm:t>
        <a:bodyPr/>
        <a:lstStyle/>
        <a:p>
          <a:endParaRPr lang="en-US"/>
        </a:p>
      </dgm:t>
    </dgm:pt>
    <dgm:pt modelId="{57E8DBE0-9B67-4287-890E-91DF417DEEA8}" type="pres">
      <dgm:prSet presAssocID="{617C4C36-10DC-45DC-AA4D-5C6CB2CCAE7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3EB4385-A9AB-456C-9EED-19F4746C5F85}" type="pres">
      <dgm:prSet presAssocID="{D09A6F41-87A6-4E78-A07E-CFA6622C7E97}" presName="centerShape" presStyleLbl="node0" presStyleIdx="0" presStyleCnt="1" custLinFactNeighborX="88" custLinFactNeighborY="2057"/>
      <dgm:spPr/>
      <dgm:t>
        <a:bodyPr/>
        <a:lstStyle/>
        <a:p>
          <a:endParaRPr lang="en-US"/>
        </a:p>
      </dgm:t>
    </dgm:pt>
    <dgm:pt modelId="{8FAF86E1-2FE4-49BD-AACC-B45A9440A5ED}" type="pres">
      <dgm:prSet presAssocID="{2D378686-5367-46B3-80FE-98427F1A6702}" presName="parTrans" presStyleLbl="bgSibTrans2D1" presStyleIdx="0" presStyleCnt="3"/>
      <dgm:spPr/>
      <dgm:t>
        <a:bodyPr/>
        <a:lstStyle/>
        <a:p>
          <a:endParaRPr lang="en-US"/>
        </a:p>
      </dgm:t>
    </dgm:pt>
    <dgm:pt modelId="{05259B3C-F6AA-4BF2-A7A5-F643F338E35E}" type="pres">
      <dgm:prSet presAssocID="{4B2AFFB8-01AF-4CB3-9331-8860D18FB1A2}" presName="node" presStyleLbl="node1" presStyleIdx="0" presStyleCnt="3" custRadScaleRad="102958" custRadScaleInc="-23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3EF1D9-1D2A-4D91-863C-D975FFD33AD6}" type="pres">
      <dgm:prSet presAssocID="{DAF35360-4674-4F71-83EC-0261855FF564}" presName="parTrans" presStyleLbl="bgSibTrans2D1" presStyleIdx="1" presStyleCnt="3"/>
      <dgm:spPr/>
      <dgm:t>
        <a:bodyPr/>
        <a:lstStyle/>
        <a:p>
          <a:endParaRPr lang="en-US"/>
        </a:p>
      </dgm:t>
    </dgm:pt>
    <dgm:pt modelId="{39CB4C07-4D20-40D8-A877-C2C99549B0FA}" type="pres">
      <dgm:prSet presAssocID="{36216B89-EE6F-4918-AC13-EDDAB39517BB}" presName="node" presStyleLbl="node1" presStyleIdx="1" presStyleCnt="3" custScaleX="115003" custRadScaleRad="97994" custRadScaleInc="-24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11121C-965A-4B1D-ABD5-AC6CFEB7A52A}" type="pres">
      <dgm:prSet presAssocID="{8DCD9518-D355-47F3-9047-2DC91B621775}" presName="parTrans" presStyleLbl="bgSibTrans2D1" presStyleIdx="2" presStyleCnt="3"/>
      <dgm:spPr/>
      <dgm:t>
        <a:bodyPr/>
        <a:lstStyle/>
        <a:p>
          <a:endParaRPr lang="en-US"/>
        </a:p>
      </dgm:t>
    </dgm:pt>
    <dgm:pt modelId="{8D03F085-ACB8-4B6C-8B1E-02E019B7669F}" type="pres">
      <dgm:prSet presAssocID="{1F51568E-8664-4DEE-B634-1D44A8FEC945}" presName="node" presStyleLbl="node1" presStyleIdx="2" presStyleCnt="3" custScaleX="108960" custRadScaleRad="99567" custRadScaleInc="1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598A6B0-9CBF-4192-8175-3D9061594789}" type="presOf" srcId="{DAF35360-4674-4F71-83EC-0261855FF564}" destId="{C13EF1D9-1D2A-4D91-863C-D975FFD33AD6}" srcOrd="0" destOrd="0" presId="urn:microsoft.com/office/officeart/2005/8/layout/radial4"/>
    <dgm:cxn modelId="{6DF28DE6-1377-4633-81CA-FDE9AD343188}" srcId="{617C4C36-10DC-45DC-AA4D-5C6CB2CCAE79}" destId="{D09A6F41-87A6-4E78-A07E-CFA6622C7E97}" srcOrd="0" destOrd="0" parTransId="{A93C0242-35C8-4C0E-811A-89CD8108744D}" sibTransId="{BC09227C-58E0-4B97-9086-449C59924DF1}"/>
    <dgm:cxn modelId="{1B870DE4-3815-40CB-AF70-C5AAC44490D6}" srcId="{D09A6F41-87A6-4E78-A07E-CFA6622C7E97}" destId="{36216B89-EE6F-4918-AC13-EDDAB39517BB}" srcOrd="1" destOrd="0" parTransId="{DAF35360-4674-4F71-83EC-0261855FF564}" sibTransId="{A3067BED-96DF-4BA7-8132-FB3CC6ED6E82}"/>
    <dgm:cxn modelId="{A261D506-915A-4AE7-AB9A-455387563C14}" srcId="{D09A6F41-87A6-4E78-A07E-CFA6622C7E97}" destId="{1F51568E-8664-4DEE-B634-1D44A8FEC945}" srcOrd="2" destOrd="0" parTransId="{8DCD9518-D355-47F3-9047-2DC91B621775}" sibTransId="{C890986C-8DDE-423F-96C5-03BA635FFC53}"/>
    <dgm:cxn modelId="{7932FA2D-CD92-44BA-B067-DC6E6B675C55}" type="presOf" srcId="{4B2AFFB8-01AF-4CB3-9331-8860D18FB1A2}" destId="{05259B3C-F6AA-4BF2-A7A5-F643F338E35E}" srcOrd="0" destOrd="0" presId="urn:microsoft.com/office/officeart/2005/8/layout/radial4"/>
    <dgm:cxn modelId="{4B84C489-2DCC-4F0D-A13B-CA87FFD3658C}" type="presOf" srcId="{36216B89-EE6F-4918-AC13-EDDAB39517BB}" destId="{39CB4C07-4D20-40D8-A877-C2C99549B0FA}" srcOrd="0" destOrd="0" presId="urn:microsoft.com/office/officeart/2005/8/layout/radial4"/>
    <dgm:cxn modelId="{EA2ECB62-52B9-49DF-8D83-9A129AD6171B}" srcId="{D09A6F41-87A6-4E78-A07E-CFA6622C7E97}" destId="{4B2AFFB8-01AF-4CB3-9331-8860D18FB1A2}" srcOrd="0" destOrd="0" parTransId="{2D378686-5367-46B3-80FE-98427F1A6702}" sibTransId="{7E29E028-0DBC-47DD-9CD2-1D9E6AD64104}"/>
    <dgm:cxn modelId="{C2E87BB7-2A8D-4014-B3DA-AB5ADF8E1138}" type="presOf" srcId="{8DCD9518-D355-47F3-9047-2DC91B621775}" destId="{9A11121C-965A-4B1D-ABD5-AC6CFEB7A52A}" srcOrd="0" destOrd="0" presId="urn:microsoft.com/office/officeart/2005/8/layout/radial4"/>
    <dgm:cxn modelId="{349AE82D-CBBF-4EB6-A168-B1B758622119}" type="presOf" srcId="{1F51568E-8664-4DEE-B634-1D44A8FEC945}" destId="{8D03F085-ACB8-4B6C-8B1E-02E019B7669F}" srcOrd="0" destOrd="0" presId="urn:microsoft.com/office/officeart/2005/8/layout/radial4"/>
    <dgm:cxn modelId="{025DFAD4-4E46-4E31-9DB1-6FBF887E21A5}" type="presOf" srcId="{D09A6F41-87A6-4E78-A07E-CFA6622C7E97}" destId="{13EB4385-A9AB-456C-9EED-19F4746C5F85}" srcOrd="0" destOrd="0" presId="urn:microsoft.com/office/officeart/2005/8/layout/radial4"/>
    <dgm:cxn modelId="{AE0D1B11-9199-4BA7-907A-15AC3FE5896D}" type="presOf" srcId="{2D378686-5367-46B3-80FE-98427F1A6702}" destId="{8FAF86E1-2FE4-49BD-AACC-B45A9440A5ED}" srcOrd="0" destOrd="0" presId="urn:microsoft.com/office/officeart/2005/8/layout/radial4"/>
    <dgm:cxn modelId="{83F4388B-F25E-44AA-B16E-434D262B49A3}" type="presOf" srcId="{617C4C36-10DC-45DC-AA4D-5C6CB2CCAE79}" destId="{57E8DBE0-9B67-4287-890E-91DF417DEEA8}" srcOrd="0" destOrd="0" presId="urn:microsoft.com/office/officeart/2005/8/layout/radial4"/>
    <dgm:cxn modelId="{53D14200-CD7C-4364-A3F1-58479EA6AD5A}" type="presParOf" srcId="{57E8DBE0-9B67-4287-890E-91DF417DEEA8}" destId="{13EB4385-A9AB-456C-9EED-19F4746C5F85}" srcOrd="0" destOrd="0" presId="urn:microsoft.com/office/officeart/2005/8/layout/radial4"/>
    <dgm:cxn modelId="{2EF832CF-5669-4741-875B-2CBCC29AC08A}" type="presParOf" srcId="{57E8DBE0-9B67-4287-890E-91DF417DEEA8}" destId="{8FAF86E1-2FE4-49BD-AACC-B45A9440A5ED}" srcOrd="1" destOrd="0" presId="urn:microsoft.com/office/officeart/2005/8/layout/radial4"/>
    <dgm:cxn modelId="{266F10E5-CBAC-425E-8005-1DF52CA31781}" type="presParOf" srcId="{57E8DBE0-9B67-4287-890E-91DF417DEEA8}" destId="{05259B3C-F6AA-4BF2-A7A5-F643F338E35E}" srcOrd="2" destOrd="0" presId="urn:microsoft.com/office/officeart/2005/8/layout/radial4"/>
    <dgm:cxn modelId="{0EF355F6-0ADA-4234-A5C3-EE359E64A6A1}" type="presParOf" srcId="{57E8DBE0-9B67-4287-890E-91DF417DEEA8}" destId="{C13EF1D9-1D2A-4D91-863C-D975FFD33AD6}" srcOrd="3" destOrd="0" presId="urn:microsoft.com/office/officeart/2005/8/layout/radial4"/>
    <dgm:cxn modelId="{C8F6C27F-EF26-4889-B31C-457346933526}" type="presParOf" srcId="{57E8DBE0-9B67-4287-890E-91DF417DEEA8}" destId="{39CB4C07-4D20-40D8-A877-C2C99549B0FA}" srcOrd="4" destOrd="0" presId="urn:microsoft.com/office/officeart/2005/8/layout/radial4"/>
    <dgm:cxn modelId="{CCEFF02F-D28D-406E-A30B-F5642257A073}" type="presParOf" srcId="{57E8DBE0-9B67-4287-890E-91DF417DEEA8}" destId="{9A11121C-965A-4B1D-ABD5-AC6CFEB7A52A}" srcOrd="5" destOrd="0" presId="urn:microsoft.com/office/officeart/2005/8/layout/radial4"/>
    <dgm:cxn modelId="{5DEE94F4-02E6-4700-8449-57E465EB364D}" type="presParOf" srcId="{57E8DBE0-9B67-4287-890E-91DF417DEEA8}" destId="{8D03F085-ACB8-4B6C-8B1E-02E019B7669F}" srcOrd="6" destOrd="0" presId="urn:microsoft.com/office/officeart/2005/8/layout/radial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F60721D-ABBA-4065-8141-2799418E7B1D}" type="datetimeFigureOut">
              <a:rPr lang="en-US"/>
              <a:pPr>
                <a:defRPr/>
              </a:pPr>
              <a:t>5/2/2011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E6A368A-D492-48F3-8E86-0F0D9108D8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65AF5AE-2328-40E7-9AC9-506D7ED134D2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D59D232-4CB1-4295-A5A2-9078E22456D7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8E8EE5E-19DD-40BA-BC80-B09BA8D49B5B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CC20A32-42D1-4979-99C3-BA8DF4942697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7B2B8CD-0347-48EE-9E00-6A83A242B6BE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A748F86-FABA-4DAA-BB88-20159F4B8F15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645A7C1-A539-4A8C-95A1-39B522824B93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1A1DE30-1B60-4B26-B854-BA6A48B011E6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244A01D-7F65-4F1F-ACA3-92A0EC9A4B12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B3FB3F9-A8BF-4EDC-A3E4-2F95130E4F95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648CF2C-D440-4DA0-876A-052AB3563518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54CEF91-6DD2-4269-B370-441E3F1A0FB1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24471E3-9AA0-4758-B063-5702FC198F18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5E4F2D2-6EF6-410A-A9FE-9CE37319EE41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7103E35-3699-42FF-9D26-FDEA081AE21B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E327DAD-737C-4AF0-BD1C-19EBB399AED9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4978B7-9E7E-4E93-8DC6-9099BB8F99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6E7897-1ED4-4796-AD69-74CE8AED3F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FE8A43-986F-4C13-BA37-C6D8801A5C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7D1396-D3F0-4CA3-BC11-B37859C286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630089-5D38-47C4-B3D4-79A55B7FA8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2ED255-0BBC-4CED-BE4D-7C9A19EE1C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032F23-3F48-4582-BA03-25DFD2AC30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6FD190-EB53-4F23-94B0-08BE77DC1B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8BF86F-A6B6-4AD8-95DC-78FE9236C7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7D608D-3CCB-4734-8579-2CA73B7770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13C93-AE92-419B-B1DB-02DF6B1AB6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B44982B-ECC3-46EB-B3B0-25E563E546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8" descr="andrewjackson"/>
          <p:cNvPicPr>
            <a:picLocks noChangeAspect="1" noChangeArrowheads="1"/>
          </p:cNvPicPr>
          <p:nvPr userDrawn="1"/>
        </p:nvPicPr>
        <p:blipFill>
          <a:blip r:embed="rId13">
            <a:lum bright="24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omic Sans MS" pitchFamily="66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omic Sans MS" pitchFamily="66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omic Sans MS" pitchFamily="66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omic Sans MS" pitchFamily="66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omic Sans MS" pitchFamily="66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omic Sans MS" pitchFamily="66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omic Sans MS" pitchFamily="66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omic Sans MS" pitchFamily="66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FF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FF0000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FF0000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FF0000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00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00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00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00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3"/>
          <p:cNvSpPr txBox="1">
            <a:spLocks noChangeArrowheads="1"/>
          </p:cNvSpPr>
          <p:nvPr/>
        </p:nvSpPr>
        <p:spPr bwMode="auto">
          <a:xfrm>
            <a:off x="609600" y="533400"/>
            <a:ext cx="7848600" cy="273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>
                <a:latin typeface="Aharoni"/>
                <a:ea typeface="Aharoni"/>
                <a:cs typeface="Aharoni"/>
              </a:rPr>
              <a:t>The Jackson Era</a:t>
            </a:r>
          </a:p>
          <a:p>
            <a:pPr algn="ctr"/>
            <a:r>
              <a:rPr lang="en-US" sz="4800">
                <a:latin typeface="Aharoni"/>
                <a:ea typeface="Aharoni"/>
                <a:cs typeface="Aharoni"/>
              </a:rPr>
              <a:t>A New Era in Politics</a:t>
            </a:r>
            <a:endParaRPr lang="en-US" sz="2400">
              <a:latin typeface="Aharoni"/>
              <a:ea typeface="Aharoni"/>
              <a:cs typeface="Aharoni"/>
            </a:endParaRPr>
          </a:p>
          <a:p>
            <a:pPr algn="ctr"/>
            <a:endParaRPr lang="en-US" sz="2400">
              <a:latin typeface="Aharoni"/>
              <a:ea typeface="Aharoni"/>
              <a:cs typeface="Aharoni"/>
            </a:endParaRPr>
          </a:p>
          <a:p>
            <a:pPr algn="ctr"/>
            <a:r>
              <a:rPr lang="en-US" sz="2400">
                <a:solidFill>
                  <a:srgbClr val="FF0000"/>
                </a:solidFill>
                <a:latin typeface="Aharoni"/>
                <a:ea typeface="Aharoni"/>
                <a:cs typeface="Aharoni"/>
              </a:rPr>
              <a:t>AIM: What political &amp; social changes did the United States witness in the </a:t>
            </a:r>
            <a:r>
              <a:rPr lang="en-US" sz="2800">
                <a:solidFill>
                  <a:srgbClr val="FF0000"/>
                </a:solidFill>
                <a:latin typeface="Aharoni"/>
                <a:ea typeface="Aharoni"/>
                <a:cs typeface="Aharoni"/>
              </a:rPr>
              <a:t>1820</a:t>
            </a:r>
            <a:r>
              <a:rPr lang="en-US" sz="2400">
                <a:solidFill>
                  <a:srgbClr val="FF0000"/>
                </a:solidFill>
                <a:latin typeface="Aharoni"/>
                <a:ea typeface="Aharoni"/>
                <a:cs typeface="Aharoni"/>
              </a:rPr>
              <a:t>s?</a:t>
            </a:r>
            <a:endParaRPr lang="en-US" sz="4800">
              <a:solidFill>
                <a:srgbClr val="FF0000"/>
              </a:solidFill>
              <a:latin typeface="Aharoni"/>
              <a:ea typeface="Aharoni"/>
              <a:cs typeface="Aharoni"/>
            </a:endParaRPr>
          </a:p>
        </p:txBody>
      </p:sp>
      <p:pic>
        <p:nvPicPr>
          <p:cNvPr id="14338" name="Picture 4" descr="http://www.moonbattery.com/archives/andrew_jacks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3352800"/>
            <a:ext cx="2782888" cy="332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6" descr="http://thecoinologist.files.wordpress.com/2011/03/highrespicajackson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38800" y="3429000"/>
            <a:ext cx="32766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Box 3"/>
          <p:cNvSpPr txBox="1">
            <a:spLocks noChangeArrowheads="1"/>
          </p:cNvSpPr>
          <p:nvPr/>
        </p:nvSpPr>
        <p:spPr bwMode="auto">
          <a:xfrm>
            <a:off x="990600" y="152400"/>
            <a:ext cx="7162800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>
                <a:solidFill>
                  <a:srgbClr val="FF0000"/>
                </a:solidFill>
                <a:latin typeface="Arial Black" pitchFamily="34" charset="0"/>
              </a:rPr>
              <a:t>John Quincy Adams</a:t>
            </a:r>
          </a:p>
          <a:p>
            <a:endParaRPr lang="en-US" sz="3200">
              <a:latin typeface="Arial Black" pitchFamily="34" charset="0"/>
            </a:endParaRPr>
          </a:p>
        </p:txBody>
      </p:sp>
      <p:pic>
        <p:nvPicPr>
          <p:cNvPr id="36866" name="Picture 2" descr="http://www.nndb.com/people/370/000026292/jq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914400"/>
            <a:ext cx="2743200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TextBox 5"/>
          <p:cNvSpPr txBox="1">
            <a:spLocks noChangeArrowheads="1"/>
          </p:cNvSpPr>
          <p:nvPr/>
        </p:nvSpPr>
        <p:spPr bwMode="auto">
          <a:xfrm>
            <a:off x="3352800" y="990600"/>
            <a:ext cx="5562600" cy="344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u="sng">
                <a:latin typeface="Arial Black" pitchFamily="34" charset="0"/>
              </a:rPr>
              <a:t>6</a:t>
            </a:r>
            <a:r>
              <a:rPr lang="en-US" sz="2800" u="sng" baseline="30000">
                <a:latin typeface="Arial Black" pitchFamily="34" charset="0"/>
              </a:rPr>
              <a:t>th</a:t>
            </a:r>
            <a:r>
              <a:rPr lang="en-US" sz="2800">
                <a:latin typeface="Arial Black" pitchFamily="34" charset="0"/>
              </a:rPr>
              <a:t> President but not so popular.</a:t>
            </a:r>
          </a:p>
          <a:p>
            <a:pPr>
              <a:buFont typeface="Wingdings" pitchFamily="2" charset="2"/>
              <a:buChar char="Ø"/>
            </a:pPr>
            <a:endParaRPr lang="en-US" sz="1200">
              <a:latin typeface="Arial Black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>
                <a:latin typeface="Arial Black" pitchFamily="34" charset="0"/>
              </a:rPr>
              <a:t>Thought federal government should </a:t>
            </a:r>
            <a:r>
              <a:rPr lang="en-US" sz="2800" u="sng">
                <a:solidFill>
                  <a:srgbClr val="FFFF00"/>
                </a:solidFill>
                <a:latin typeface="Arial Black" pitchFamily="34" charset="0"/>
              </a:rPr>
              <a:t>promote</a:t>
            </a:r>
            <a:r>
              <a:rPr lang="en-US" sz="2800">
                <a:latin typeface="Arial Black" pitchFamily="34" charset="0"/>
              </a:rPr>
              <a:t> economic growth.</a:t>
            </a:r>
          </a:p>
          <a:p>
            <a:pPr>
              <a:buFont typeface="Wingdings" pitchFamily="2" charset="2"/>
              <a:buChar char="Ø"/>
            </a:pPr>
            <a:endParaRPr lang="en-US" sz="1200">
              <a:latin typeface="Arial Black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>
                <a:latin typeface="Arial Black" pitchFamily="34" charset="0"/>
              </a:rPr>
              <a:t>Called for </a:t>
            </a:r>
            <a:r>
              <a:rPr lang="en-US" sz="2800" u="sng">
                <a:solidFill>
                  <a:srgbClr val="FFFF00"/>
                </a:solidFill>
                <a:latin typeface="Arial Black" pitchFamily="34" charset="0"/>
              </a:rPr>
              <a:t>new roads</a:t>
            </a:r>
            <a:r>
              <a:rPr lang="en-US" sz="2800">
                <a:latin typeface="Arial Black" pitchFamily="34" charset="0"/>
              </a:rPr>
              <a:t> &amp; </a:t>
            </a:r>
            <a:r>
              <a:rPr lang="en-US" sz="2800" u="sng">
                <a:solidFill>
                  <a:srgbClr val="FFFF00"/>
                </a:solidFill>
                <a:latin typeface="Arial Black" pitchFamily="34" charset="0"/>
              </a:rPr>
              <a:t>canals</a:t>
            </a:r>
            <a:r>
              <a:rPr lang="en-US" sz="2800">
                <a:latin typeface="Arial Black" pitchFamily="34" charset="0"/>
              </a:rPr>
              <a:t> to help farmers.</a:t>
            </a:r>
          </a:p>
        </p:txBody>
      </p:sp>
      <p:sp>
        <p:nvSpPr>
          <p:cNvPr id="13317" name="TextBox 6"/>
          <p:cNvSpPr txBox="1">
            <a:spLocks noChangeArrowheads="1"/>
          </p:cNvSpPr>
          <p:nvPr/>
        </p:nvSpPr>
        <p:spPr bwMode="auto">
          <a:xfrm>
            <a:off x="152400" y="4572000"/>
            <a:ext cx="8534400" cy="198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>
                <a:latin typeface="Arial Black" pitchFamily="34" charset="0"/>
              </a:rPr>
              <a:t>Most Americans </a:t>
            </a:r>
            <a:r>
              <a:rPr lang="en-US" sz="2800" u="sng">
                <a:solidFill>
                  <a:srgbClr val="FFFF00"/>
                </a:solidFill>
                <a:latin typeface="Arial Black" pitchFamily="34" charset="0"/>
              </a:rPr>
              <a:t>objected </a:t>
            </a:r>
            <a:r>
              <a:rPr lang="en-US" sz="2800">
                <a:latin typeface="Arial Black" pitchFamily="34" charset="0"/>
              </a:rPr>
              <a:t>to spending for fear  it would lead to an all powerful federal government.</a:t>
            </a:r>
          </a:p>
          <a:p>
            <a:pPr>
              <a:buFont typeface="Wingdings" pitchFamily="2" charset="2"/>
              <a:buChar char="Ø"/>
            </a:pPr>
            <a:endParaRPr lang="en-US" sz="1200">
              <a:latin typeface="Arial Black" pitchFamily="34" charset="0"/>
            </a:endParaRPr>
          </a:p>
          <a:p>
            <a:r>
              <a:rPr lang="en-US" sz="2800">
                <a:latin typeface="Arial Black" pitchFamily="34" charset="0"/>
              </a:rPr>
              <a:t>          </a:t>
            </a:r>
            <a:endParaRPr lang="en-US" sz="2800">
              <a:solidFill>
                <a:srgbClr val="FFFF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Box 3"/>
          <p:cNvSpPr txBox="1">
            <a:spLocks noChangeArrowheads="1"/>
          </p:cNvSpPr>
          <p:nvPr/>
        </p:nvSpPr>
        <p:spPr bwMode="auto">
          <a:xfrm>
            <a:off x="381000" y="152400"/>
            <a:ext cx="8458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>
                <a:solidFill>
                  <a:srgbClr val="FF0000"/>
                </a:solidFill>
                <a:latin typeface="Arial Black" pitchFamily="34" charset="0"/>
              </a:rPr>
              <a:t>Election of 1828</a:t>
            </a:r>
          </a:p>
        </p:txBody>
      </p:sp>
      <p:sp>
        <p:nvSpPr>
          <p:cNvPr id="38914" name="TextBox 4"/>
          <p:cNvSpPr txBox="1">
            <a:spLocks noChangeArrowheads="1"/>
          </p:cNvSpPr>
          <p:nvPr/>
        </p:nvSpPr>
        <p:spPr bwMode="auto">
          <a:xfrm>
            <a:off x="304800" y="838200"/>
            <a:ext cx="8305800" cy="564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Arial Black" pitchFamily="34" charset="0"/>
              </a:rPr>
              <a:t>Due to Adams increased gov. spending &amp; unpopularity, </a:t>
            </a:r>
            <a:r>
              <a:rPr lang="en-US" sz="2800" u="sng">
                <a:solidFill>
                  <a:srgbClr val="FFFF00"/>
                </a:solidFill>
                <a:latin typeface="Arial Black" pitchFamily="34" charset="0"/>
              </a:rPr>
              <a:t>Andrew Jackson</a:t>
            </a:r>
            <a:r>
              <a:rPr lang="en-US" sz="2800">
                <a:latin typeface="Arial Black" pitchFamily="34" charset="0"/>
              </a:rPr>
              <a:t> won the election easily, becoming </a:t>
            </a:r>
            <a:r>
              <a:rPr lang="en-US" sz="2800" u="sng">
                <a:solidFill>
                  <a:srgbClr val="FFFF00"/>
                </a:solidFill>
                <a:latin typeface="Arial Black" pitchFamily="34" charset="0"/>
              </a:rPr>
              <a:t>7</a:t>
            </a:r>
            <a:r>
              <a:rPr lang="en-US" sz="2800" u="sng" baseline="30000">
                <a:solidFill>
                  <a:srgbClr val="FFFF00"/>
                </a:solidFill>
                <a:latin typeface="Arial Black" pitchFamily="34" charset="0"/>
              </a:rPr>
              <a:t>th</a:t>
            </a:r>
            <a:r>
              <a:rPr lang="en-US" sz="2800" u="sng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en-US" sz="2800">
                <a:latin typeface="Arial Black" pitchFamily="34" charset="0"/>
              </a:rPr>
              <a:t>president.</a:t>
            </a:r>
          </a:p>
          <a:p>
            <a:endParaRPr lang="en-US" sz="1400">
              <a:latin typeface="Arial Black" pitchFamily="34" charset="0"/>
            </a:endParaRPr>
          </a:p>
          <a:p>
            <a:r>
              <a:rPr lang="en-US" sz="2800">
                <a:solidFill>
                  <a:srgbClr val="FF0000"/>
                </a:solidFill>
                <a:latin typeface="Arial Black" pitchFamily="34" charset="0"/>
              </a:rPr>
              <a:t>Campaign featured mudslinging.</a:t>
            </a:r>
          </a:p>
          <a:p>
            <a:pPr>
              <a:buFont typeface="Arial" charset="0"/>
              <a:buChar char="•"/>
            </a:pPr>
            <a:r>
              <a:rPr lang="en-US" sz="2800">
                <a:latin typeface="Arial Black" pitchFamily="34" charset="0"/>
              </a:rPr>
              <a:t>Adams cared only for </a:t>
            </a:r>
            <a:r>
              <a:rPr lang="en-US" sz="2800" u="sng">
                <a:solidFill>
                  <a:srgbClr val="FFFF00"/>
                </a:solidFill>
                <a:latin typeface="Arial Black" pitchFamily="34" charset="0"/>
              </a:rPr>
              <a:t>upper class</a:t>
            </a:r>
          </a:p>
          <a:p>
            <a:pPr>
              <a:buFont typeface="Arial" charset="0"/>
              <a:buChar char="•"/>
            </a:pPr>
            <a:r>
              <a:rPr lang="en-US" sz="2800">
                <a:latin typeface="Arial Black" pitchFamily="34" charset="0"/>
              </a:rPr>
              <a:t>Jackson compared to Napoleon</a:t>
            </a:r>
          </a:p>
          <a:p>
            <a:pPr>
              <a:buFont typeface="Arial" charset="0"/>
              <a:buChar char="•"/>
            </a:pPr>
            <a:endParaRPr lang="en-US" sz="1400">
              <a:latin typeface="Arial Black" pitchFamily="34" charset="0"/>
            </a:endParaRPr>
          </a:p>
          <a:p>
            <a:r>
              <a:rPr lang="en-US" sz="2800">
                <a:solidFill>
                  <a:srgbClr val="FF0000"/>
                </a:solidFill>
                <a:latin typeface="Arial Black" pitchFamily="34" charset="0"/>
              </a:rPr>
              <a:t>Jackson supporters cheered the outcome as a victory for the common people.</a:t>
            </a:r>
          </a:p>
          <a:p>
            <a:pPr>
              <a:buFont typeface="Arial" charset="0"/>
              <a:buChar char="•"/>
            </a:pPr>
            <a:r>
              <a:rPr lang="en-US" sz="2800" u="sng">
                <a:solidFill>
                  <a:srgbClr val="FFFF00"/>
                </a:solidFill>
                <a:latin typeface="Arial Black" pitchFamily="34" charset="0"/>
              </a:rPr>
              <a:t>Farmers</a:t>
            </a:r>
            <a:r>
              <a:rPr lang="en-US" sz="2800">
                <a:latin typeface="Arial Black" pitchFamily="34" charset="0"/>
              </a:rPr>
              <a:t> in the West &amp; South</a:t>
            </a:r>
          </a:p>
          <a:p>
            <a:pPr>
              <a:buFont typeface="Arial" charset="0"/>
              <a:buChar char="•"/>
            </a:pPr>
            <a:r>
              <a:rPr lang="en-US" sz="2800" u="sng">
                <a:solidFill>
                  <a:srgbClr val="FFFF00"/>
                </a:solidFill>
                <a:latin typeface="Arial Black" pitchFamily="34" charset="0"/>
              </a:rPr>
              <a:t>City workers</a:t>
            </a:r>
            <a:r>
              <a:rPr lang="en-US" sz="2800">
                <a:latin typeface="Arial Black" pitchFamily="34" charset="0"/>
              </a:rPr>
              <a:t> in East</a:t>
            </a:r>
          </a:p>
          <a:p>
            <a:endParaRPr lang="en-US" sz="2800">
              <a:latin typeface="Arial Black" pitchFamily="34" charset="0"/>
            </a:endParaRPr>
          </a:p>
          <a:p>
            <a:endParaRPr lang="en-US" sz="2800">
              <a:latin typeface="Arial Black" pitchFamily="34" charset="0"/>
            </a:endParaRPr>
          </a:p>
        </p:txBody>
      </p:sp>
      <p:pic>
        <p:nvPicPr>
          <p:cNvPr id="38915" name="Picture 2" descr="http://webpages.charter.net/eagle91/Replies/MUDSLINGING-vi.g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00600" y="5095875"/>
            <a:ext cx="411480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2" descr="http://bill.ballpaul.net/iaph/main.php?g2_view=core.DownloadItem&amp;g2_itemId=437&amp;g2_serialNumber=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8" y="228600"/>
            <a:ext cx="8678862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Box 3"/>
          <p:cNvSpPr txBox="1">
            <a:spLocks noChangeArrowheads="1"/>
          </p:cNvSpPr>
          <p:nvPr/>
        </p:nvSpPr>
        <p:spPr bwMode="auto">
          <a:xfrm>
            <a:off x="304800" y="152400"/>
            <a:ext cx="8458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>
                <a:solidFill>
                  <a:srgbClr val="FF0000"/>
                </a:solidFill>
                <a:latin typeface="Arial Black" pitchFamily="34" charset="0"/>
              </a:rPr>
              <a:t>Jacksonian Democracy</a:t>
            </a:r>
          </a:p>
        </p:txBody>
      </p:sp>
      <p:sp>
        <p:nvSpPr>
          <p:cNvPr id="17411" name="TextBox 4"/>
          <p:cNvSpPr txBox="1">
            <a:spLocks noChangeArrowheads="1"/>
          </p:cNvSpPr>
          <p:nvPr/>
        </p:nvSpPr>
        <p:spPr bwMode="auto">
          <a:xfrm>
            <a:off x="152400" y="1066800"/>
            <a:ext cx="8686800" cy="478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>
                <a:latin typeface="Arial Black" pitchFamily="34" charset="0"/>
              </a:rPr>
              <a:t>Jackson’s </a:t>
            </a:r>
            <a:r>
              <a:rPr lang="en-US" sz="2800" u="sng">
                <a:solidFill>
                  <a:srgbClr val="FFFF00"/>
                </a:solidFill>
                <a:latin typeface="Arial Black" pitchFamily="34" charset="0"/>
              </a:rPr>
              <a:t>inauguration</a:t>
            </a:r>
            <a:r>
              <a:rPr lang="en-US" sz="2800">
                <a:latin typeface="Arial Black" pitchFamily="34" charset="0"/>
              </a:rPr>
              <a:t> in 1829 reflected the growing spirit of democracy.</a:t>
            </a:r>
          </a:p>
          <a:p>
            <a:pPr>
              <a:buFont typeface="Wingdings" pitchFamily="2" charset="2"/>
              <a:buChar char="Ø"/>
            </a:pPr>
            <a:endParaRPr lang="en-US" sz="1400">
              <a:latin typeface="Arial Black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>
                <a:latin typeface="Arial Black" pitchFamily="34" charset="0"/>
              </a:rPr>
              <a:t>The spread of </a:t>
            </a:r>
            <a:r>
              <a:rPr lang="en-US" sz="2800" u="sng">
                <a:solidFill>
                  <a:srgbClr val="FFFF00"/>
                </a:solidFill>
                <a:latin typeface="Arial Black" pitchFamily="34" charset="0"/>
              </a:rPr>
              <a:t>political power</a:t>
            </a:r>
            <a:r>
              <a:rPr lang="en-US" sz="2800">
                <a:latin typeface="Arial Black" pitchFamily="34" charset="0"/>
              </a:rPr>
              <a:t> to more people was part of what became known as </a:t>
            </a:r>
            <a:r>
              <a:rPr lang="en-US" sz="2800" u="sng">
                <a:solidFill>
                  <a:srgbClr val="FFFF00"/>
                </a:solidFill>
                <a:latin typeface="Arial Black" pitchFamily="34" charset="0"/>
              </a:rPr>
              <a:t>Jacksonian</a:t>
            </a:r>
            <a:r>
              <a:rPr lang="en-US" sz="2800">
                <a:latin typeface="Arial Black" pitchFamily="34" charset="0"/>
              </a:rPr>
              <a:t> Democracy.</a:t>
            </a:r>
          </a:p>
          <a:p>
            <a:pPr>
              <a:buFont typeface="Wingdings" pitchFamily="2" charset="2"/>
              <a:buChar char="Ø"/>
            </a:pPr>
            <a:endParaRPr lang="en-US" sz="1400">
              <a:latin typeface="Arial Black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>
                <a:latin typeface="Arial Black" pitchFamily="34" charset="0"/>
              </a:rPr>
              <a:t>Jackson was the </a:t>
            </a:r>
            <a:r>
              <a:rPr lang="en-US" sz="2800" u="sng">
                <a:solidFill>
                  <a:srgbClr val="FFFF00"/>
                </a:solidFill>
                <a:latin typeface="Arial Black" pitchFamily="34" charset="0"/>
              </a:rPr>
              <a:t>first westerner</a:t>
            </a:r>
            <a:r>
              <a:rPr lang="en-US" sz="2800">
                <a:latin typeface="Arial Black" pitchFamily="34" charset="0"/>
              </a:rPr>
              <a:t> to occupy the White House.  Election represented a shift in power to the West.</a:t>
            </a:r>
          </a:p>
          <a:p>
            <a:endParaRPr lang="en-US" sz="2800">
              <a:latin typeface="Arial Black" pitchFamily="34" charset="0"/>
            </a:endParaRPr>
          </a:p>
          <a:p>
            <a:r>
              <a:rPr lang="en-US" sz="2800">
                <a:latin typeface="Arial Black" pitchFamily="34" charset="0"/>
              </a:rPr>
              <a:t>	</a:t>
            </a:r>
            <a:endParaRPr lang="en-US" sz="2800">
              <a:solidFill>
                <a:srgbClr val="FFFF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2" descr="http://indiedesign.typepad.com/2009images/ipd2009/january/inaugural_festivities/first_capitol_inaugurati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914400"/>
            <a:ext cx="41465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6" name="TextBox 4"/>
          <p:cNvSpPr txBox="1">
            <a:spLocks noChangeArrowheads="1"/>
          </p:cNvSpPr>
          <p:nvPr/>
        </p:nvSpPr>
        <p:spPr bwMode="auto">
          <a:xfrm>
            <a:off x="1219200" y="152400"/>
            <a:ext cx="5791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>
                <a:solidFill>
                  <a:srgbClr val="FF0000"/>
                </a:solidFill>
                <a:latin typeface="Arial Black" pitchFamily="34" charset="0"/>
              </a:rPr>
              <a:t>Inauguration Day</a:t>
            </a:r>
          </a:p>
        </p:txBody>
      </p:sp>
      <p:sp>
        <p:nvSpPr>
          <p:cNvPr id="47107" name="TextBox 5"/>
          <p:cNvSpPr txBox="1">
            <a:spLocks noChangeArrowheads="1"/>
          </p:cNvSpPr>
          <p:nvPr/>
        </p:nvSpPr>
        <p:spPr bwMode="auto">
          <a:xfrm>
            <a:off x="4876800" y="1219200"/>
            <a:ext cx="4038600" cy="521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800">
                <a:latin typeface="Arial Black" pitchFamily="34" charset="0"/>
              </a:rPr>
              <a:t>1</a:t>
            </a:r>
            <a:r>
              <a:rPr lang="en-US" sz="2800" baseline="30000">
                <a:latin typeface="Arial Black" pitchFamily="34" charset="0"/>
              </a:rPr>
              <a:t>st</a:t>
            </a:r>
            <a:r>
              <a:rPr lang="en-US" sz="2800">
                <a:latin typeface="Arial Black" pitchFamily="34" charset="0"/>
              </a:rPr>
              <a:t> time thousands of </a:t>
            </a:r>
            <a:r>
              <a:rPr lang="en-US" sz="2800" u="sng">
                <a:solidFill>
                  <a:srgbClr val="FFFF00"/>
                </a:solidFill>
                <a:latin typeface="Arial Black" pitchFamily="34" charset="0"/>
              </a:rPr>
              <a:t>ordinary</a:t>
            </a:r>
            <a:r>
              <a:rPr lang="en-US" sz="2800">
                <a:latin typeface="Arial Black" pitchFamily="34" charset="0"/>
              </a:rPr>
              <a:t> people flood Capital to watch President take </a:t>
            </a:r>
            <a:r>
              <a:rPr lang="en-US" sz="2800" u="sng">
                <a:solidFill>
                  <a:srgbClr val="FFFF00"/>
                </a:solidFill>
                <a:latin typeface="Arial Black" pitchFamily="34" charset="0"/>
              </a:rPr>
              <a:t>oath of office</a:t>
            </a:r>
            <a:r>
              <a:rPr lang="en-US" sz="2800">
                <a:latin typeface="Arial Black" pitchFamily="34" charset="0"/>
              </a:rPr>
              <a:t>.</a:t>
            </a:r>
          </a:p>
          <a:p>
            <a:pPr>
              <a:buFont typeface="Wingdings" pitchFamily="2" charset="2"/>
              <a:buChar char="q"/>
            </a:pPr>
            <a:endParaRPr lang="en-US" sz="2800">
              <a:latin typeface="Arial Black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800">
                <a:latin typeface="Arial Black" pitchFamily="34" charset="0"/>
              </a:rPr>
              <a:t>Crowd so huge President was almost </a:t>
            </a:r>
            <a:r>
              <a:rPr lang="en-US" sz="2800" u="sng">
                <a:solidFill>
                  <a:srgbClr val="FFFF00"/>
                </a:solidFill>
                <a:latin typeface="Arial Black" pitchFamily="34" charset="0"/>
              </a:rPr>
              <a:t>suffocated </a:t>
            </a:r>
            <a:r>
              <a:rPr lang="en-US" sz="2800">
                <a:latin typeface="Arial Black" pitchFamily="34" charset="0"/>
              </a:rPr>
              <a:t>by people trying to shake his hand.</a:t>
            </a:r>
          </a:p>
        </p:txBody>
      </p:sp>
      <p:pic>
        <p:nvPicPr>
          <p:cNvPr id="47108" name="Picture 4" descr="http://classjump.com/mrweiler/images/andrew-jackson-inauguration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4470400"/>
            <a:ext cx="3581400" cy="23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extBox 3"/>
          <p:cNvSpPr txBox="1">
            <a:spLocks noChangeArrowheads="1"/>
          </p:cNvSpPr>
          <p:nvPr/>
        </p:nvSpPr>
        <p:spPr bwMode="auto">
          <a:xfrm>
            <a:off x="457200" y="152400"/>
            <a:ext cx="8382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>
                <a:solidFill>
                  <a:srgbClr val="FF0000"/>
                </a:solidFill>
                <a:latin typeface="Arial Black" pitchFamily="34" charset="0"/>
              </a:rPr>
              <a:t>New Political Parties</a:t>
            </a:r>
          </a:p>
        </p:txBody>
      </p:sp>
      <p:sp>
        <p:nvSpPr>
          <p:cNvPr id="49154" name="TextBox 4"/>
          <p:cNvSpPr txBox="1">
            <a:spLocks noChangeArrowheads="1"/>
          </p:cNvSpPr>
          <p:nvPr/>
        </p:nvSpPr>
        <p:spPr bwMode="auto">
          <a:xfrm>
            <a:off x="304800" y="914400"/>
            <a:ext cx="8382000" cy="430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Arial Black" pitchFamily="34" charset="0"/>
              </a:rPr>
              <a:t>In the 1830s, new political parties emerged.</a:t>
            </a:r>
          </a:p>
          <a:p>
            <a:endParaRPr lang="en-US" sz="1200">
              <a:latin typeface="Arial Black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800" u="sng">
                <a:solidFill>
                  <a:srgbClr val="FFFF00"/>
                </a:solidFill>
                <a:latin typeface="Arial Black" pitchFamily="34" charset="0"/>
              </a:rPr>
              <a:t>Whigs</a:t>
            </a:r>
            <a:r>
              <a:rPr lang="en-US" sz="2800">
                <a:latin typeface="Arial Black" pitchFamily="34" charset="0"/>
              </a:rPr>
              <a:t> – wanted federal government to help the economy.  Included </a:t>
            </a:r>
            <a:r>
              <a:rPr lang="en-US" sz="2800" u="sng">
                <a:solidFill>
                  <a:srgbClr val="FFFF00"/>
                </a:solidFill>
                <a:latin typeface="Arial Black" pitchFamily="34" charset="0"/>
              </a:rPr>
              <a:t>business men, southern planters, and former Federalists</a:t>
            </a:r>
            <a:r>
              <a:rPr lang="en-US" sz="2800">
                <a:latin typeface="Arial Black" pitchFamily="34" charset="0"/>
              </a:rPr>
              <a:t>.</a:t>
            </a:r>
          </a:p>
          <a:p>
            <a:endParaRPr lang="en-US" sz="1200">
              <a:latin typeface="Arial Black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800" u="sng">
                <a:solidFill>
                  <a:srgbClr val="FFFF00"/>
                </a:solidFill>
                <a:latin typeface="Arial Black" pitchFamily="34" charset="0"/>
              </a:rPr>
              <a:t>Democrats</a:t>
            </a:r>
            <a:r>
              <a:rPr lang="en-US" sz="2800">
                <a:latin typeface="Arial Black" pitchFamily="34" charset="0"/>
              </a:rPr>
              <a:t> – supporters of Jackson.  Included </a:t>
            </a:r>
            <a:r>
              <a:rPr lang="en-US" sz="2800" u="sng">
                <a:solidFill>
                  <a:srgbClr val="FFFF00"/>
                </a:solidFill>
                <a:latin typeface="Arial Black" pitchFamily="34" charset="0"/>
              </a:rPr>
              <a:t>frontier farmers</a:t>
            </a:r>
            <a:r>
              <a:rPr lang="en-US" sz="2800">
                <a:latin typeface="Arial Black" pitchFamily="34" charset="0"/>
              </a:rPr>
              <a:t> and </a:t>
            </a:r>
            <a:r>
              <a:rPr lang="en-US" sz="2800" u="sng">
                <a:solidFill>
                  <a:srgbClr val="FFFF00"/>
                </a:solidFill>
                <a:latin typeface="Arial Black" pitchFamily="34" charset="0"/>
              </a:rPr>
              <a:t>city workers.</a:t>
            </a:r>
          </a:p>
        </p:txBody>
      </p:sp>
      <p:pic>
        <p:nvPicPr>
          <p:cNvPr id="49155" name="Picture 2" descr="http://freewareme.com/uploads/posts/2009-03/1236895717_png-hair-wigs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6376"/>
          <a:stretch>
            <a:fillRect/>
          </a:stretch>
        </p:blipFill>
        <p:spPr bwMode="auto">
          <a:xfrm>
            <a:off x="2590800" y="5029200"/>
            <a:ext cx="340042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6" name="TextBox 6"/>
          <p:cNvSpPr txBox="1">
            <a:spLocks noChangeArrowheads="1"/>
          </p:cNvSpPr>
          <p:nvPr/>
        </p:nvSpPr>
        <p:spPr bwMode="auto">
          <a:xfrm>
            <a:off x="6019800" y="5486400"/>
            <a:ext cx="28956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FF00"/>
                </a:solidFill>
              </a:rPr>
              <a:t>Not these wigs, Whigs.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extBox 3"/>
          <p:cNvSpPr txBox="1">
            <a:spLocks noChangeArrowheads="1"/>
          </p:cNvSpPr>
          <p:nvPr/>
        </p:nvSpPr>
        <p:spPr bwMode="auto">
          <a:xfrm>
            <a:off x="457200" y="152400"/>
            <a:ext cx="8153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>
                <a:solidFill>
                  <a:srgbClr val="FF0000"/>
                </a:solidFill>
                <a:latin typeface="Arial Black" pitchFamily="34" charset="0"/>
              </a:rPr>
              <a:t>New Ways to Choose Candidates</a:t>
            </a:r>
          </a:p>
        </p:txBody>
      </p:sp>
      <p:sp>
        <p:nvSpPr>
          <p:cNvPr id="20483" name="TextBox 4"/>
          <p:cNvSpPr txBox="1">
            <a:spLocks noChangeArrowheads="1"/>
          </p:cNvSpPr>
          <p:nvPr/>
        </p:nvSpPr>
        <p:spPr bwMode="auto">
          <a:xfrm>
            <a:off x="228600" y="990600"/>
            <a:ext cx="8686800" cy="539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Arial Black" pitchFamily="34" charset="0"/>
              </a:rPr>
              <a:t>The two new political parties developed more democratic ways to choose candidates for President.</a:t>
            </a:r>
          </a:p>
          <a:p>
            <a:endParaRPr lang="en-US" sz="1200">
              <a:latin typeface="Arial Black" pitchFamily="34" charset="0"/>
            </a:endParaRPr>
          </a:p>
          <a:p>
            <a:r>
              <a:rPr lang="en-US" sz="2800">
                <a:latin typeface="Arial Black" pitchFamily="34" charset="0"/>
              </a:rPr>
              <a:t>In the past, members of parties held a </a:t>
            </a:r>
            <a:r>
              <a:rPr lang="en-US" sz="2800" u="sng">
                <a:solidFill>
                  <a:srgbClr val="FFFF00"/>
                </a:solidFill>
                <a:latin typeface="Arial Black" pitchFamily="34" charset="0"/>
              </a:rPr>
              <a:t>caucus</a:t>
            </a:r>
            <a:r>
              <a:rPr lang="en-US" sz="2800">
                <a:latin typeface="Arial Black" pitchFamily="34" charset="0"/>
              </a:rPr>
              <a:t>.</a:t>
            </a:r>
          </a:p>
          <a:p>
            <a:endParaRPr lang="en-US" sz="2800">
              <a:latin typeface="Arial Black" pitchFamily="34" charset="0"/>
            </a:endParaRPr>
          </a:p>
          <a:p>
            <a:r>
              <a:rPr lang="en-US" sz="2800">
                <a:latin typeface="Arial Black" pitchFamily="34" charset="0"/>
              </a:rPr>
              <a:t>	</a:t>
            </a:r>
            <a:r>
              <a:rPr lang="en-US" sz="2800">
                <a:solidFill>
                  <a:srgbClr val="FF0000"/>
                </a:solidFill>
                <a:latin typeface="Arial Black" pitchFamily="34" charset="0"/>
              </a:rPr>
              <a:t>What is a Caucus?</a:t>
            </a:r>
          </a:p>
          <a:p>
            <a:endParaRPr lang="en-US" sz="2800">
              <a:solidFill>
                <a:srgbClr val="FF0000"/>
              </a:solidFill>
              <a:latin typeface="Arial Black" pitchFamily="34" charset="0"/>
            </a:endParaRPr>
          </a:p>
          <a:p>
            <a:r>
              <a:rPr lang="en-US" sz="2800">
                <a:latin typeface="Arial Black" pitchFamily="34" charset="0"/>
              </a:rPr>
              <a:t>In the 1830s, each party began to hold a </a:t>
            </a:r>
            <a:r>
              <a:rPr lang="en-US" sz="2800" u="sng">
                <a:solidFill>
                  <a:srgbClr val="FFFF00"/>
                </a:solidFill>
                <a:latin typeface="Arial Black" pitchFamily="34" charset="0"/>
              </a:rPr>
              <a:t>nominating convention</a:t>
            </a:r>
            <a:r>
              <a:rPr lang="en-US" sz="2800">
                <a:latin typeface="Arial Black" pitchFamily="34" charset="0"/>
              </a:rPr>
              <a:t>.</a:t>
            </a:r>
          </a:p>
          <a:p>
            <a:endParaRPr lang="en-US" sz="2800">
              <a:latin typeface="Arial Black" pitchFamily="34" charset="0"/>
            </a:endParaRPr>
          </a:p>
          <a:p>
            <a:r>
              <a:rPr lang="en-US" sz="2800">
                <a:latin typeface="Arial Black" pitchFamily="34" charset="0"/>
              </a:rPr>
              <a:t>	</a:t>
            </a:r>
            <a:r>
              <a:rPr lang="en-US" sz="2800">
                <a:solidFill>
                  <a:srgbClr val="FF0000"/>
                </a:solidFill>
                <a:latin typeface="Arial Black" pitchFamily="34" charset="0"/>
              </a:rPr>
              <a:t>What is a nominating convention?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/>
          <a:lstStyle/>
          <a:p>
            <a:pPr eaLnBrk="1" hangingPunct="1"/>
            <a:r>
              <a:rPr lang="en-US" smtClean="0">
                <a:latin typeface="Arial Black" pitchFamily="34" charset="0"/>
              </a:rPr>
              <a:t>Terms to Know</a:t>
            </a:r>
          </a:p>
        </p:txBody>
      </p:sp>
      <p:pic>
        <p:nvPicPr>
          <p:cNvPr id="16386" name="Picture 4" descr="http://www.einsteinpopcorn.com/images/Einstein_carto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3962400"/>
            <a:ext cx="2590800" cy="268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Box 5"/>
          <p:cNvSpPr txBox="1">
            <a:spLocks noChangeArrowheads="1"/>
          </p:cNvSpPr>
          <p:nvPr/>
        </p:nvSpPr>
        <p:spPr bwMode="auto">
          <a:xfrm>
            <a:off x="0" y="838200"/>
            <a:ext cx="8458200" cy="466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i="1" u="sng">
                <a:solidFill>
                  <a:srgbClr val="FFFF00"/>
                </a:solidFill>
                <a:latin typeface="Arial Black" pitchFamily="34" charset="0"/>
              </a:rPr>
              <a:t>Suffrage</a:t>
            </a:r>
            <a:r>
              <a:rPr lang="en-US" sz="2800">
                <a:latin typeface="Arial Black" pitchFamily="34" charset="0"/>
              </a:rPr>
              <a:t> – the right to vote.</a:t>
            </a:r>
          </a:p>
          <a:p>
            <a:endParaRPr lang="en-US" sz="1200">
              <a:latin typeface="Arial Black" pitchFamily="34" charset="0"/>
            </a:endParaRPr>
          </a:p>
          <a:p>
            <a:r>
              <a:rPr lang="en-US" sz="2800" i="1" u="sng">
                <a:solidFill>
                  <a:srgbClr val="FFFF00"/>
                </a:solidFill>
                <a:latin typeface="Arial Black" pitchFamily="34" charset="0"/>
              </a:rPr>
              <a:t>Majority</a:t>
            </a:r>
            <a:r>
              <a:rPr lang="en-US" sz="2800">
                <a:latin typeface="Arial Black" pitchFamily="34" charset="0"/>
              </a:rPr>
              <a:t> – more than half.</a:t>
            </a:r>
          </a:p>
          <a:p>
            <a:endParaRPr lang="en-US" sz="1200">
              <a:latin typeface="Arial Black" pitchFamily="34" charset="0"/>
            </a:endParaRPr>
          </a:p>
          <a:p>
            <a:r>
              <a:rPr lang="en-US" sz="2800" i="1" u="sng">
                <a:solidFill>
                  <a:srgbClr val="FFFF00"/>
                </a:solidFill>
                <a:latin typeface="Arial Black" pitchFamily="34" charset="0"/>
              </a:rPr>
              <a:t>Caucus</a:t>
            </a:r>
            <a:r>
              <a:rPr lang="en-US" sz="2800">
                <a:latin typeface="Arial Black" pitchFamily="34" charset="0"/>
              </a:rPr>
              <a:t> – private meeting often political.</a:t>
            </a:r>
          </a:p>
          <a:p>
            <a:endParaRPr lang="en-US" sz="1200">
              <a:latin typeface="Arial Black" pitchFamily="34" charset="0"/>
            </a:endParaRPr>
          </a:p>
          <a:p>
            <a:r>
              <a:rPr lang="en-US" sz="2800" i="1" u="sng">
                <a:solidFill>
                  <a:srgbClr val="FFFF00"/>
                </a:solidFill>
                <a:latin typeface="Arial Black" pitchFamily="34" charset="0"/>
              </a:rPr>
              <a:t>Nominating Convention</a:t>
            </a:r>
            <a:r>
              <a:rPr lang="en-US" sz="2800" i="1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en-US" sz="2800">
                <a:latin typeface="Arial Black" pitchFamily="34" charset="0"/>
              </a:rPr>
              <a:t>– where delegates from all the states choose the party’s candidate for President.</a:t>
            </a:r>
          </a:p>
          <a:p>
            <a:endParaRPr lang="en-US" sz="1200">
              <a:latin typeface="Arial Black" pitchFamily="34" charset="0"/>
            </a:endParaRPr>
          </a:p>
          <a:p>
            <a:r>
              <a:rPr lang="en-US" sz="2800" i="1" u="sng">
                <a:solidFill>
                  <a:srgbClr val="FFFF00"/>
                </a:solidFill>
                <a:latin typeface="Arial Black" pitchFamily="34" charset="0"/>
              </a:rPr>
              <a:t>Mudslinging</a:t>
            </a:r>
            <a:r>
              <a:rPr lang="en-US" sz="2800">
                <a:latin typeface="Arial Black" pitchFamily="34" charset="0"/>
              </a:rPr>
              <a:t> – the use of insults</a:t>
            </a:r>
          </a:p>
          <a:p>
            <a:r>
              <a:rPr lang="en-US" sz="2800">
                <a:latin typeface="Arial Black" pitchFamily="34" charset="0"/>
              </a:rPr>
              <a:t>to attack an opponent’s</a:t>
            </a:r>
          </a:p>
          <a:p>
            <a:r>
              <a:rPr lang="en-US" sz="2800">
                <a:latin typeface="Arial Black" pitchFamily="34" charset="0"/>
              </a:rPr>
              <a:t>reputation.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Box 3"/>
          <p:cNvSpPr txBox="1">
            <a:spLocks noChangeArrowheads="1"/>
          </p:cNvSpPr>
          <p:nvPr/>
        </p:nvSpPr>
        <p:spPr bwMode="auto">
          <a:xfrm>
            <a:off x="304800" y="152400"/>
            <a:ext cx="8534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>
                <a:solidFill>
                  <a:srgbClr val="FF0000"/>
                </a:solidFill>
                <a:latin typeface="Arial Black" pitchFamily="34" charset="0"/>
              </a:rPr>
              <a:t>Growing Spirit of Equality</a:t>
            </a:r>
          </a:p>
        </p:txBody>
      </p:sp>
      <p:sp>
        <p:nvSpPr>
          <p:cNvPr id="18434" name="TextBox 4"/>
          <p:cNvSpPr txBox="1">
            <a:spLocks noChangeArrowheads="1"/>
          </p:cNvSpPr>
          <p:nvPr/>
        </p:nvSpPr>
        <p:spPr bwMode="auto">
          <a:xfrm>
            <a:off x="0" y="838200"/>
            <a:ext cx="8763000" cy="521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>
                <a:latin typeface="Arial Black" pitchFamily="34" charset="0"/>
              </a:rPr>
              <a:t>The Spirit of </a:t>
            </a:r>
            <a:r>
              <a:rPr lang="en-US" sz="2800" u="sng">
                <a:solidFill>
                  <a:srgbClr val="FFFF00"/>
                </a:solidFill>
                <a:latin typeface="Arial Black" pitchFamily="34" charset="0"/>
              </a:rPr>
              <a:t>Democracy</a:t>
            </a:r>
            <a:r>
              <a:rPr lang="en-US" sz="2800">
                <a:latin typeface="Arial Black" pitchFamily="34" charset="0"/>
              </a:rPr>
              <a:t>, which was changing the political system, affected American ideas about </a:t>
            </a:r>
            <a:r>
              <a:rPr lang="en-US" sz="2800" u="sng">
                <a:solidFill>
                  <a:srgbClr val="FFFF00"/>
                </a:solidFill>
                <a:latin typeface="Arial Black" pitchFamily="34" charset="0"/>
              </a:rPr>
              <a:t>social classes</a:t>
            </a:r>
            <a:r>
              <a:rPr lang="en-US" sz="2800">
                <a:latin typeface="Arial Black" pitchFamily="34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endParaRPr lang="en-US" sz="2800">
              <a:latin typeface="Arial Black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u="sng">
                <a:solidFill>
                  <a:srgbClr val="FFFF00"/>
                </a:solidFill>
                <a:latin typeface="Arial Black" pitchFamily="34" charset="0"/>
              </a:rPr>
              <a:t>Americans</a:t>
            </a:r>
            <a:r>
              <a:rPr lang="en-US" sz="2800">
                <a:latin typeface="Arial Black" pitchFamily="34" charset="0"/>
              </a:rPr>
              <a:t> felt that the wealthy did       not deserve special respect.</a:t>
            </a:r>
          </a:p>
          <a:p>
            <a:endParaRPr lang="en-US" sz="2800">
              <a:latin typeface="Arial Black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>
                <a:latin typeface="Arial Black" pitchFamily="34" charset="0"/>
              </a:rPr>
              <a:t>European visitors were surprised </a:t>
            </a:r>
          </a:p>
          <a:p>
            <a:r>
              <a:rPr lang="en-US" sz="2800">
                <a:latin typeface="Arial Black" pitchFamily="34" charset="0"/>
              </a:rPr>
              <a:t>that American </a:t>
            </a:r>
            <a:r>
              <a:rPr lang="en-US" sz="2800" u="sng">
                <a:solidFill>
                  <a:srgbClr val="FFFF00"/>
                </a:solidFill>
                <a:latin typeface="Arial Black" pitchFamily="34" charset="0"/>
              </a:rPr>
              <a:t>servants</a:t>
            </a:r>
            <a:r>
              <a:rPr lang="en-US" sz="2800">
                <a:latin typeface="Arial Black" pitchFamily="34" charset="0"/>
              </a:rPr>
              <a:t> </a:t>
            </a:r>
          </a:p>
          <a:p>
            <a:r>
              <a:rPr lang="en-US" sz="2800">
                <a:latin typeface="Arial Black" pitchFamily="34" charset="0"/>
              </a:rPr>
              <a:t>expected to be treated as </a:t>
            </a:r>
            <a:r>
              <a:rPr lang="en-US" sz="2800" u="sng">
                <a:solidFill>
                  <a:srgbClr val="FFFF00"/>
                </a:solidFill>
                <a:latin typeface="Arial Black" pitchFamily="34" charset="0"/>
              </a:rPr>
              <a:t>equals</a:t>
            </a:r>
            <a:r>
              <a:rPr lang="en-US" sz="2800">
                <a:latin typeface="Arial Black" pitchFamily="34" charset="0"/>
              </a:rPr>
              <a:t>.</a:t>
            </a:r>
          </a:p>
          <a:p>
            <a:endParaRPr lang="en-US" sz="2800">
              <a:latin typeface="Arial Black" pitchFamily="34" charset="0"/>
            </a:endParaRPr>
          </a:p>
          <a:p>
            <a:endParaRPr lang="en-US" sz="2800">
              <a:latin typeface="Arial Black" pitchFamily="34" charset="0"/>
            </a:endParaRPr>
          </a:p>
        </p:txBody>
      </p:sp>
      <p:pic>
        <p:nvPicPr>
          <p:cNvPr id="18435" name="Picture 2" descr="http://www.go-ab.com/product_images/f/015/butler-cartoon__82539_zoom.g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77000" y="3295650"/>
            <a:ext cx="2333625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ular Callout 6"/>
          <p:cNvSpPr/>
          <p:nvPr/>
        </p:nvSpPr>
        <p:spPr>
          <a:xfrm>
            <a:off x="7315200" y="2362200"/>
            <a:ext cx="1600200" cy="838200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Get it yourself chap!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Box 3"/>
          <p:cNvSpPr txBox="1">
            <a:spLocks noChangeArrowheads="1"/>
          </p:cNvSpPr>
          <p:nvPr/>
        </p:nvSpPr>
        <p:spPr bwMode="auto">
          <a:xfrm>
            <a:off x="228600" y="152400"/>
            <a:ext cx="8534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>
                <a:solidFill>
                  <a:srgbClr val="FF0000"/>
                </a:solidFill>
                <a:latin typeface="Arial Black" pitchFamily="34" charset="0"/>
              </a:rPr>
              <a:t>Growing Spirit of Equality</a:t>
            </a:r>
          </a:p>
        </p:txBody>
      </p:sp>
      <p:sp>
        <p:nvSpPr>
          <p:cNvPr id="20482" name="TextBox 4"/>
          <p:cNvSpPr txBox="1">
            <a:spLocks noChangeArrowheads="1"/>
          </p:cNvSpPr>
          <p:nvPr/>
        </p:nvSpPr>
        <p:spPr bwMode="auto">
          <a:xfrm>
            <a:off x="228600" y="914400"/>
            <a:ext cx="8610600" cy="521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u="sng">
                <a:solidFill>
                  <a:srgbClr val="FFFF00"/>
                </a:solidFill>
                <a:latin typeface="Arial Black" pitchFamily="34" charset="0"/>
              </a:rPr>
              <a:t>Alexis de Tocqueville</a:t>
            </a:r>
          </a:p>
          <a:p>
            <a:pPr>
              <a:buFont typeface="Wingdings" pitchFamily="2" charset="2"/>
              <a:buChar char="§"/>
            </a:pPr>
            <a:r>
              <a:rPr lang="en-US" sz="2800">
                <a:latin typeface="Arial Black" pitchFamily="34" charset="0"/>
              </a:rPr>
              <a:t>Visitor from </a:t>
            </a:r>
            <a:r>
              <a:rPr lang="en-US" sz="2800" u="sng">
                <a:solidFill>
                  <a:srgbClr val="FFFF00"/>
                </a:solidFill>
                <a:latin typeface="Arial Black" pitchFamily="34" charset="0"/>
              </a:rPr>
              <a:t>France</a:t>
            </a:r>
          </a:p>
          <a:p>
            <a:pPr>
              <a:buFont typeface="Wingdings" pitchFamily="2" charset="2"/>
              <a:buChar char="§"/>
            </a:pPr>
            <a:r>
              <a:rPr lang="en-US" sz="2800">
                <a:latin typeface="Arial Black" pitchFamily="34" charset="0"/>
              </a:rPr>
              <a:t>Well known for his </a:t>
            </a:r>
          </a:p>
          <a:p>
            <a:r>
              <a:rPr lang="en-US" sz="2800">
                <a:latin typeface="Arial Black" pitchFamily="34" charset="0"/>
              </a:rPr>
              <a:t>observations on </a:t>
            </a:r>
          </a:p>
          <a:p>
            <a:r>
              <a:rPr lang="en-US" sz="2800">
                <a:latin typeface="Arial Black" pitchFamily="34" charset="0"/>
              </a:rPr>
              <a:t>American Democracy</a:t>
            </a:r>
          </a:p>
          <a:p>
            <a:pPr>
              <a:buFont typeface="Wingdings" pitchFamily="2" charset="2"/>
              <a:buChar char="§"/>
            </a:pPr>
            <a:r>
              <a:rPr lang="en-US" sz="2800">
                <a:latin typeface="Arial Black" pitchFamily="34" charset="0"/>
              </a:rPr>
              <a:t>Arrived in U.S. in 1831</a:t>
            </a:r>
          </a:p>
          <a:p>
            <a:endParaRPr lang="en-US" sz="2800">
              <a:latin typeface="Arial Black" pitchFamily="34" charset="0"/>
            </a:endParaRPr>
          </a:p>
          <a:p>
            <a:endParaRPr lang="en-US" sz="2800">
              <a:latin typeface="Arial Black" pitchFamily="34" charset="0"/>
            </a:endParaRPr>
          </a:p>
          <a:p>
            <a:r>
              <a:rPr lang="en-US" sz="2800">
                <a:latin typeface="Arial Black" pitchFamily="34" charset="0"/>
              </a:rPr>
              <a:t>Documented his observations in his book </a:t>
            </a:r>
            <a:r>
              <a:rPr lang="en-US" sz="2800" i="1" u="sng">
                <a:solidFill>
                  <a:srgbClr val="FFFF00"/>
                </a:solidFill>
                <a:latin typeface="Arial Black" pitchFamily="34" charset="0"/>
              </a:rPr>
              <a:t>Democracy in America</a:t>
            </a:r>
            <a:r>
              <a:rPr lang="en-US" sz="2800" i="1">
                <a:latin typeface="Arial Black" pitchFamily="34" charset="0"/>
              </a:rPr>
              <a:t>.</a:t>
            </a:r>
          </a:p>
          <a:p>
            <a:pPr>
              <a:buFont typeface="Wingdings" pitchFamily="2" charset="2"/>
              <a:buChar char="ü"/>
            </a:pPr>
            <a:r>
              <a:rPr lang="en-US" sz="2800">
                <a:latin typeface="Arial Black" pitchFamily="34" charset="0"/>
              </a:rPr>
              <a:t>Book admired the American democratic spirit &amp; its goals of equality &amp; </a:t>
            </a:r>
            <a:r>
              <a:rPr lang="en-US" sz="2800" u="sng">
                <a:solidFill>
                  <a:srgbClr val="FFFF00"/>
                </a:solidFill>
                <a:latin typeface="Arial Black" pitchFamily="34" charset="0"/>
              </a:rPr>
              <a:t>freedom</a:t>
            </a:r>
            <a:r>
              <a:rPr lang="en-US" sz="2800">
                <a:latin typeface="Arial Black" pitchFamily="34" charset="0"/>
              </a:rPr>
              <a:t>.</a:t>
            </a:r>
          </a:p>
        </p:txBody>
      </p:sp>
      <p:pic>
        <p:nvPicPr>
          <p:cNvPr id="20483" name="Picture 2" descr="http://swordattheready.files.wordpress.com/2008/01/de-tocquevill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1524000"/>
            <a:ext cx="3938588" cy="277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Box 3"/>
          <p:cNvSpPr txBox="1">
            <a:spLocks noChangeArrowheads="1"/>
          </p:cNvSpPr>
          <p:nvPr/>
        </p:nvSpPr>
        <p:spPr bwMode="auto">
          <a:xfrm>
            <a:off x="381000" y="152400"/>
            <a:ext cx="8534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>
                <a:solidFill>
                  <a:srgbClr val="FF0000"/>
                </a:solidFill>
                <a:latin typeface="Arial Black" pitchFamily="34" charset="0"/>
              </a:rPr>
              <a:t>More Voters</a:t>
            </a:r>
          </a:p>
        </p:txBody>
      </p:sp>
      <p:sp>
        <p:nvSpPr>
          <p:cNvPr id="22530" name="TextBox 4"/>
          <p:cNvSpPr txBox="1">
            <a:spLocks noChangeArrowheads="1"/>
          </p:cNvSpPr>
          <p:nvPr/>
        </p:nvSpPr>
        <p:spPr bwMode="auto">
          <a:xfrm>
            <a:off x="228600" y="685800"/>
            <a:ext cx="8763000" cy="692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Arial Black" pitchFamily="34" charset="0"/>
              </a:rPr>
              <a:t>During the 1820s, more people gained </a:t>
            </a:r>
            <a:r>
              <a:rPr lang="en-US" sz="2800" u="sng">
                <a:solidFill>
                  <a:srgbClr val="FFFF00"/>
                </a:solidFill>
                <a:latin typeface="Arial Black" pitchFamily="34" charset="0"/>
              </a:rPr>
              <a:t>suffrage</a:t>
            </a:r>
            <a:r>
              <a:rPr lang="en-US" sz="2800">
                <a:latin typeface="Arial Black" pitchFamily="34" charset="0"/>
              </a:rPr>
              <a:t>, or the right to vote; mainly white males over the age of 21.</a:t>
            </a:r>
          </a:p>
          <a:p>
            <a:endParaRPr lang="en-US" sz="1400">
              <a:latin typeface="Arial Black" pitchFamily="34" charset="0"/>
            </a:endParaRPr>
          </a:p>
          <a:p>
            <a:r>
              <a:rPr lang="en-US" sz="2800" u="sng">
                <a:latin typeface="Arial Black" pitchFamily="34" charset="0"/>
              </a:rPr>
              <a:t>Exercising their right to vote:</a:t>
            </a:r>
          </a:p>
          <a:p>
            <a:r>
              <a:rPr lang="en-US" sz="2800">
                <a:latin typeface="Arial Black" pitchFamily="34" charset="0"/>
              </a:rPr>
              <a:t>Before 1828 – Not more than </a:t>
            </a:r>
            <a:r>
              <a:rPr lang="en-US" sz="2800" u="sng">
                <a:solidFill>
                  <a:srgbClr val="FFFF00"/>
                </a:solidFill>
                <a:latin typeface="Arial Black" pitchFamily="34" charset="0"/>
              </a:rPr>
              <a:t>27%</a:t>
            </a:r>
            <a:r>
              <a:rPr lang="en-US" sz="2800">
                <a:latin typeface="Arial Black" pitchFamily="34" charset="0"/>
              </a:rPr>
              <a:t> voted</a:t>
            </a:r>
          </a:p>
          <a:p>
            <a:r>
              <a:rPr lang="en-US" sz="2800">
                <a:latin typeface="Arial Black" pitchFamily="34" charset="0"/>
              </a:rPr>
              <a:t>Election of 1828 – </a:t>
            </a:r>
            <a:r>
              <a:rPr lang="en-US" sz="2800" u="sng">
                <a:solidFill>
                  <a:srgbClr val="FFFF00"/>
                </a:solidFill>
                <a:latin typeface="Arial Black" pitchFamily="34" charset="0"/>
              </a:rPr>
              <a:t>58%</a:t>
            </a:r>
            <a:r>
              <a:rPr lang="en-US" sz="2800">
                <a:latin typeface="Arial Black" pitchFamily="34" charset="0"/>
              </a:rPr>
              <a:t> voted</a:t>
            </a:r>
          </a:p>
          <a:p>
            <a:r>
              <a:rPr lang="en-US" sz="2800">
                <a:latin typeface="Arial Black" pitchFamily="34" charset="0"/>
              </a:rPr>
              <a:t>By 1840 – </a:t>
            </a:r>
            <a:r>
              <a:rPr lang="en-US" sz="2800" u="sng">
                <a:solidFill>
                  <a:srgbClr val="FFFF00"/>
                </a:solidFill>
                <a:latin typeface="Arial Black" pitchFamily="34" charset="0"/>
              </a:rPr>
              <a:t>80 %</a:t>
            </a:r>
            <a:r>
              <a:rPr lang="en-US" sz="2800">
                <a:latin typeface="Arial Black" pitchFamily="34" charset="0"/>
              </a:rPr>
              <a:t> voted</a:t>
            </a:r>
          </a:p>
          <a:p>
            <a:endParaRPr lang="en-US" sz="1400">
              <a:latin typeface="Arial Black" pitchFamily="34" charset="0"/>
            </a:endParaRPr>
          </a:p>
          <a:p>
            <a:r>
              <a:rPr lang="en-US" sz="2800">
                <a:latin typeface="Arial Black" pitchFamily="34" charset="0"/>
              </a:rPr>
              <a:t>Limits on Suffrage: (These groups did not have the right to vote...yet.)</a:t>
            </a:r>
          </a:p>
          <a:p>
            <a:pPr>
              <a:buFont typeface="Arial" charset="0"/>
              <a:buChar char="•"/>
            </a:pPr>
            <a:r>
              <a:rPr lang="en-US" sz="2800" u="sng">
                <a:solidFill>
                  <a:srgbClr val="FFFF00"/>
                </a:solidFill>
                <a:latin typeface="Arial Black" pitchFamily="34" charset="0"/>
              </a:rPr>
              <a:t>Women</a:t>
            </a:r>
          </a:p>
          <a:p>
            <a:pPr>
              <a:buFont typeface="Arial" charset="0"/>
              <a:buChar char="•"/>
            </a:pPr>
            <a:r>
              <a:rPr lang="en-US" sz="2800" u="sng">
                <a:solidFill>
                  <a:srgbClr val="FFFF00"/>
                </a:solidFill>
                <a:latin typeface="Arial Black" pitchFamily="34" charset="0"/>
              </a:rPr>
              <a:t>Native Americans</a:t>
            </a:r>
          </a:p>
          <a:p>
            <a:pPr>
              <a:buFont typeface="Arial" charset="0"/>
              <a:buChar char="•"/>
            </a:pPr>
            <a:r>
              <a:rPr lang="en-US" sz="2800" u="sng">
                <a:solidFill>
                  <a:srgbClr val="FFFF00"/>
                </a:solidFill>
                <a:latin typeface="Arial Black" pitchFamily="34" charset="0"/>
              </a:rPr>
              <a:t>African Americans</a:t>
            </a:r>
          </a:p>
          <a:p>
            <a:pPr>
              <a:buFont typeface="Arial" charset="0"/>
              <a:buChar char="•"/>
            </a:pPr>
            <a:r>
              <a:rPr lang="en-US" sz="2800" u="sng">
                <a:solidFill>
                  <a:srgbClr val="FFFF00"/>
                </a:solidFill>
                <a:latin typeface="Arial Black" pitchFamily="34" charset="0"/>
              </a:rPr>
              <a:t>Slaves</a:t>
            </a:r>
          </a:p>
          <a:p>
            <a:endParaRPr lang="en-US" sz="2800" u="sng">
              <a:solidFill>
                <a:srgbClr val="FFFF00"/>
              </a:solidFill>
              <a:latin typeface="Arial Black" pitchFamily="34" charset="0"/>
            </a:endParaRPr>
          </a:p>
          <a:p>
            <a:endParaRPr lang="en-US" sz="2800">
              <a:latin typeface="Arial Black" pitchFamily="34" charset="0"/>
            </a:endParaRPr>
          </a:p>
        </p:txBody>
      </p:sp>
      <p:pic>
        <p:nvPicPr>
          <p:cNvPr id="22531" name="Picture 2" descr="http://www.suzannesutton.com/_borders/voters_angry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9800" y="4572000"/>
            <a:ext cx="2952750" cy="205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152400" y="457200"/>
          <a:ext cx="8991600" cy="624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4578" name="TextBox 4"/>
          <p:cNvSpPr txBox="1">
            <a:spLocks noChangeArrowheads="1"/>
          </p:cNvSpPr>
          <p:nvPr/>
        </p:nvSpPr>
        <p:spPr bwMode="auto">
          <a:xfrm>
            <a:off x="0" y="1676400"/>
            <a:ext cx="2819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/>
              <a:t>The “Common Man” Rises</a:t>
            </a:r>
          </a:p>
        </p:txBody>
      </p:sp>
      <p:sp>
        <p:nvSpPr>
          <p:cNvPr id="24579" name="TextBox 5"/>
          <p:cNvSpPr txBox="1">
            <a:spLocks noChangeArrowheads="1"/>
          </p:cNvSpPr>
          <p:nvPr/>
        </p:nvSpPr>
        <p:spPr bwMode="auto">
          <a:xfrm>
            <a:off x="2971800" y="152400"/>
            <a:ext cx="2971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Suffrage Expands</a:t>
            </a:r>
          </a:p>
        </p:txBody>
      </p:sp>
      <p:sp>
        <p:nvSpPr>
          <p:cNvPr id="24580" name="TextBox 6"/>
          <p:cNvSpPr txBox="1">
            <a:spLocks noChangeArrowheads="1"/>
          </p:cNvSpPr>
          <p:nvPr/>
        </p:nvSpPr>
        <p:spPr bwMode="auto">
          <a:xfrm>
            <a:off x="6324600" y="1676400"/>
            <a:ext cx="2819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Political Parties Change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Box 3"/>
          <p:cNvSpPr txBox="1">
            <a:spLocks noChangeArrowheads="1"/>
          </p:cNvSpPr>
          <p:nvPr/>
        </p:nvSpPr>
        <p:spPr bwMode="auto">
          <a:xfrm>
            <a:off x="304800" y="152400"/>
            <a:ext cx="8534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>
                <a:solidFill>
                  <a:srgbClr val="FF0000"/>
                </a:solidFill>
                <a:latin typeface="Arial Black" pitchFamily="34" charset="0"/>
              </a:rPr>
              <a:t>Disputed Election of 1824</a:t>
            </a:r>
          </a:p>
        </p:txBody>
      </p:sp>
      <p:pic>
        <p:nvPicPr>
          <p:cNvPr id="28674" name="Picture 2" descr="http://www.nndb.com/people/370/000026292/jq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524000"/>
            <a:ext cx="19050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4" descr="http://avhs-apush.wikispaces.com/file/view/Henry_Clay.jpg/44065919/Henry_Cla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90800" y="1524000"/>
            <a:ext cx="1995488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6" descr="http://www.warof1812.ca/image/jackso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1524000"/>
            <a:ext cx="1981200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8" descr="http://www.encyclopediaofarkansas.net/media/gallery/photo/William_Crawford_f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10400" y="1524000"/>
            <a:ext cx="1897063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8" name="TextBox 8"/>
          <p:cNvSpPr txBox="1">
            <a:spLocks noChangeArrowheads="1"/>
          </p:cNvSpPr>
          <p:nvPr/>
        </p:nvSpPr>
        <p:spPr bwMode="auto">
          <a:xfrm>
            <a:off x="1752600" y="838200"/>
            <a:ext cx="6096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>
                <a:latin typeface="Arial Black" pitchFamily="34" charset="0"/>
              </a:rPr>
              <a:t>Four Candidates</a:t>
            </a:r>
          </a:p>
        </p:txBody>
      </p:sp>
      <p:sp>
        <p:nvSpPr>
          <p:cNvPr id="28679" name="TextBox 9"/>
          <p:cNvSpPr txBox="1">
            <a:spLocks noChangeArrowheads="1"/>
          </p:cNvSpPr>
          <p:nvPr/>
        </p:nvSpPr>
        <p:spPr bwMode="auto">
          <a:xfrm>
            <a:off x="228600" y="4114800"/>
            <a:ext cx="8915400" cy="25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200" u="sng">
                <a:solidFill>
                  <a:srgbClr val="FFFF00"/>
                </a:solidFill>
                <a:latin typeface="Arial Black" pitchFamily="34" charset="0"/>
              </a:rPr>
              <a:t>John Quincy Adams</a:t>
            </a:r>
            <a:r>
              <a:rPr lang="en-US" sz="3200">
                <a:latin typeface="Arial Black" pitchFamily="34" charset="0"/>
              </a:rPr>
              <a:t> (New England)</a:t>
            </a:r>
          </a:p>
          <a:p>
            <a:pPr>
              <a:buFont typeface="Wingdings" pitchFamily="2" charset="2"/>
              <a:buChar char="q"/>
            </a:pPr>
            <a:r>
              <a:rPr lang="en-US" sz="3200" u="sng">
                <a:solidFill>
                  <a:srgbClr val="FFFF00"/>
                </a:solidFill>
                <a:latin typeface="Arial Black" pitchFamily="34" charset="0"/>
              </a:rPr>
              <a:t>Henry Clay</a:t>
            </a:r>
            <a:r>
              <a:rPr lang="en-US" sz="3200">
                <a:latin typeface="Arial Black" pitchFamily="34" charset="0"/>
              </a:rPr>
              <a:t> (The West)</a:t>
            </a:r>
          </a:p>
          <a:p>
            <a:pPr>
              <a:buFont typeface="Wingdings" pitchFamily="2" charset="2"/>
              <a:buChar char="q"/>
            </a:pPr>
            <a:r>
              <a:rPr lang="en-US" sz="3200" u="sng">
                <a:solidFill>
                  <a:srgbClr val="FFFF00"/>
                </a:solidFill>
                <a:latin typeface="Arial Black" pitchFamily="34" charset="0"/>
              </a:rPr>
              <a:t>Andrew Jackson</a:t>
            </a:r>
            <a:r>
              <a:rPr lang="en-US" sz="3200">
                <a:latin typeface="Arial Black" pitchFamily="34" charset="0"/>
              </a:rPr>
              <a:t> (The West)</a:t>
            </a:r>
          </a:p>
          <a:p>
            <a:pPr>
              <a:buFont typeface="Wingdings" pitchFamily="2" charset="2"/>
              <a:buChar char="q"/>
            </a:pPr>
            <a:r>
              <a:rPr lang="en-US" sz="3200" u="sng">
                <a:solidFill>
                  <a:srgbClr val="FFFF00"/>
                </a:solidFill>
                <a:latin typeface="Arial Black" pitchFamily="34" charset="0"/>
              </a:rPr>
              <a:t>William Crawford</a:t>
            </a:r>
            <a:r>
              <a:rPr lang="en-US" sz="3200">
                <a:latin typeface="Arial Black" pitchFamily="34" charset="0"/>
              </a:rPr>
              <a:t> (The South)</a:t>
            </a:r>
          </a:p>
          <a:p>
            <a:pPr>
              <a:buFont typeface="Wingdings" pitchFamily="2" charset="2"/>
              <a:buChar char="q"/>
            </a:pPr>
            <a:endParaRPr lang="en-US" sz="320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Box 3"/>
          <p:cNvSpPr txBox="1">
            <a:spLocks noChangeArrowheads="1"/>
          </p:cNvSpPr>
          <p:nvPr/>
        </p:nvSpPr>
        <p:spPr bwMode="auto">
          <a:xfrm>
            <a:off x="304800" y="152400"/>
            <a:ext cx="8534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>
                <a:solidFill>
                  <a:srgbClr val="FF0000"/>
                </a:solidFill>
                <a:latin typeface="Arial Black" pitchFamily="34" charset="0"/>
              </a:rPr>
              <a:t>Disputed Election of 1824</a:t>
            </a:r>
          </a:p>
        </p:txBody>
      </p:sp>
      <p:sp>
        <p:nvSpPr>
          <p:cNvPr id="30722" name="TextBox 4"/>
          <p:cNvSpPr txBox="1">
            <a:spLocks noChangeArrowheads="1"/>
          </p:cNvSpPr>
          <p:nvPr/>
        </p:nvSpPr>
        <p:spPr bwMode="auto">
          <a:xfrm>
            <a:off x="304800" y="762000"/>
            <a:ext cx="8839200" cy="528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Arial Black" pitchFamily="34" charset="0"/>
              </a:rPr>
              <a:t>“</a:t>
            </a:r>
            <a:r>
              <a:rPr lang="en-US" sz="2800">
                <a:solidFill>
                  <a:srgbClr val="FFFF00"/>
                </a:solidFill>
                <a:latin typeface="Arial Black" pitchFamily="34" charset="0"/>
              </a:rPr>
              <a:t>The Corrupt Bargain</a:t>
            </a:r>
            <a:r>
              <a:rPr lang="en-US" sz="2800">
                <a:latin typeface="Arial Black" pitchFamily="34" charset="0"/>
              </a:rPr>
              <a:t>”</a:t>
            </a:r>
          </a:p>
          <a:p>
            <a:pPr>
              <a:buFont typeface="Arial" charset="0"/>
              <a:buChar char="•"/>
            </a:pPr>
            <a:r>
              <a:rPr lang="en-US" sz="2600">
                <a:latin typeface="Arial Black" pitchFamily="34" charset="0"/>
              </a:rPr>
              <a:t>No clear winner</a:t>
            </a:r>
          </a:p>
          <a:p>
            <a:pPr>
              <a:buFont typeface="Arial" charset="0"/>
              <a:buChar char="•"/>
            </a:pPr>
            <a:r>
              <a:rPr lang="en-US" sz="2600">
                <a:latin typeface="Arial Black" pitchFamily="34" charset="0"/>
              </a:rPr>
              <a:t>Jackson won </a:t>
            </a:r>
            <a:r>
              <a:rPr lang="en-US" sz="2600" u="sng">
                <a:solidFill>
                  <a:srgbClr val="FFFF00"/>
                </a:solidFill>
                <a:latin typeface="Arial Black" pitchFamily="34" charset="0"/>
              </a:rPr>
              <a:t>popular vote</a:t>
            </a:r>
          </a:p>
          <a:p>
            <a:pPr>
              <a:buFont typeface="Arial" charset="0"/>
              <a:buChar char="•"/>
            </a:pPr>
            <a:r>
              <a:rPr lang="en-US" sz="2600">
                <a:latin typeface="Arial Black" pitchFamily="34" charset="0"/>
              </a:rPr>
              <a:t>No candidate won majority of electoral vote</a:t>
            </a:r>
          </a:p>
          <a:p>
            <a:pPr>
              <a:buFont typeface="Arial" charset="0"/>
              <a:buChar char="•"/>
            </a:pPr>
            <a:r>
              <a:rPr lang="en-US" sz="2600" u="sng">
                <a:solidFill>
                  <a:srgbClr val="FFFF00"/>
                </a:solidFill>
                <a:latin typeface="Arial Black" pitchFamily="34" charset="0"/>
              </a:rPr>
              <a:t>House of Representatives</a:t>
            </a:r>
            <a:r>
              <a:rPr lang="en-US" sz="2600">
                <a:latin typeface="Arial Black" pitchFamily="34" charset="0"/>
              </a:rPr>
              <a:t> must choose from top (3) candidates</a:t>
            </a:r>
          </a:p>
          <a:p>
            <a:pPr>
              <a:buFont typeface="Arial" charset="0"/>
              <a:buChar char="•"/>
            </a:pPr>
            <a:r>
              <a:rPr lang="en-US" sz="2600">
                <a:latin typeface="Arial Black" pitchFamily="34" charset="0"/>
              </a:rPr>
              <a:t>Henry Clay finished 4</a:t>
            </a:r>
            <a:r>
              <a:rPr lang="en-US" sz="2600" baseline="30000">
                <a:latin typeface="Arial Black" pitchFamily="34" charset="0"/>
              </a:rPr>
              <a:t>th</a:t>
            </a:r>
            <a:r>
              <a:rPr lang="en-US" sz="2600">
                <a:latin typeface="Arial Black" pitchFamily="34" charset="0"/>
              </a:rPr>
              <a:t> so he was out, but he was </a:t>
            </a:r>
            <a:r>
              <a:rPr lang="en-US" sz="2600" u="sng">
                <a:solidFill>
                  <a:srgbClr val="FFFF00"/>
                </a:solidFill>
                <a:latin typeface="Arial Black" pitchFamily="34" charset="0"/>
              </a:rPr>
              <a:t>Speaker of the House</a:t>
            </a:r>
          </a:p>
          <a:p>
            <a:pPr>
              <a:buFont typeface="Arial" charset="0"/>
              <a:buChar char="•"/>
            </a:pPr>
            <a:r>
              <a:rPr lang="en-US" sz="2600">
                <a:latin typeface="Arial Black" pitchFamily="34" charset="0"/>
              </a:rPr>
              <a:t>Clay influences the House of Reps to vote for Adams</a:t>
            </a:r>
          </a:p>
          <a:p>
            <a:pPr>
              <a:buFont typeface="Arial" charset="0"/>
              <a:buChar char="•"/>
            </a:pPr>
            <a:r>
              <a:rPr lang="en-US" sz="2600" u="sng">
                <a:solidFill>
                  <a:srgbClr val="FFFF00"/>
                </a:solidFill>
                <a:latin typeface="Arial Black" pitchFamily="34" charset="0"/>
              </a:rPr>
              <a:t>Adams wins</a:t>
            </a:r>
            <a:r>
              <a:rPr lang="en-US" sz="2600">
                <a:latin typeface="Arial Black" pitchFamily="34" charset="0"/>
              </a:rPr>
              <a:t> &amp; makes Clay Secretary of State</a:t>
            </a:r>
          </a:p>
          <a:p>
            <a:pPr>
              <a:buFont typeface="Arial" charset="0"/>
              <a:buChar char="•"/>
            </a:pPr>
            <a:r>
              <a:rPr lang="en-US" sz="2600">
                <a:latin typeface="Arial Black" pitchFamily="34" charset="0"/>
              </a:rPr>
              <a:t>Jackson was furious &amp; accused Adams &amp; Clay of making a “</a:t>
            </a:r>
            <a:r>
              <a:rPr lang="en-US" sz="2600" u="sng">
                <a:solidFill>
                  <a:srgbClr val="FFFF00"/>
                </a:solidFill>
                <a:latin typeface="Arial Black" pitchFamily="34" charset="0"/>
              </a:rPr>
              <a:t>corrupt bargain</a:t>
            </a:r>
            <a:r>
              <a:rPr lang="en-US" sz="2600">
                <a:latin typeface="Arial Black" pitchFamily="34" charset="0"/>
              </a:rPr>
              <a:t>”.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 descr="http://harwich.edu/depts/history/pp/ch4sec1to3_files/slide0066_image1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81000"/>
            <a:ext cx="8347075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omic Sans MS"/>
        <a:ea typeface=""/>
        <a:cs typeface="Arial"/>
      </a:majorFont>
      <a:minorFont>
        <a:latin typeface="Comic Sans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784</TotalTime>
  <Words>595</Words>
  <Application>Microsoft Office PowerPoint</Application>
  <PresentationFormat>On-screen Show (4:3)</PresentationFormat>
  <Paragraphs>132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Comic Sans MS</vt:lpstr>
      <vt:lpstr>Calibri</vt:lpstr>
      <vt:lpstr>Aharoni</vt:lpstr>
      <vt:lpstr>Arial Black</vt:lpstr>
      <vt:lpstr>Wingdings</vt:lpstr>
      <vt:lpstr>Default Design</vt:lpstr>
      <vt:lpstr>Slide 1</vt:lpstr>
      <vt:lpstr>Terms to Know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Jackson Era</dc:title>
  <dc:creator>JW</dc:creator>
  <cp:lastModifiedBy>Administrator</cp:lastModifiedBy>
  <cp:revision>43</cp:revision>
  <dcterms:created xsi:type="dcterms:W3CDTF">2009-03-30T01:37:30Z</dcterms:created>
  <dcterms:modified xsi:type="dcterms:W3CDTF">2011-05-02T12:59:30Z</dcterms:modified>
</cp:coreProperties>
</file>